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53"/>
  </p:notesMasterIdLst>
  <p:handoutMasterIdLst>
    <p:handoutMasterId r:id="rId54"/>
  </p:handoutMasterIdLst>
  <p:sldIdLst>
    <p:sldId id="350" r:id="rId2"/>
    <p:sldId id="549" r:id="rId3"/>
    <p:sldId id="551" r:id="rId4"/>
    <p:sldId id="550" r:id="rId5"/>
    <p:sldId id="496" r:id="rId6"/>
    <p:sldId id="492" r:id="rId7"/>
    <p:sldId id="543" r:id="rId8"/>
    <p:sldId id="552" r:id="rId9"/>
    <p:sldId id="546" r:id="rId10"/>
    <p:sldId id="503" r:id="rId11"/>
    <p:sldId id="502" r:id="rId12"/>
    <p:sldId id="504" r:id="rId13"/>
    <p:sldId id="497" r:id="rId14"/>
    <p:sldId id="314" r:id="rId15"/>
    <p:sldId id="315" r:id="rId16"/>
    <p:sldId id="320" r:id="rId17"/>
    <p:sldId id="321" r:id="rId18"/>
    <p:sldId id="322" r:id="rId19"/>
    <p:sldId id="323" r:id="rId20"/>
    <p:sldId id="324" r:id="rId21"/>
    <p:sldId id="327" r:id="rId22"/>
    <p:sldId id="332" r:id="rId23"/>
    <p:sldId id="333" r:id="rId24"/>
    <p:sldId id="498" r:id="rId25"/>
    <p:sldId id="334" r:id="rId26"/>
    <p:sldId id="326" r:id="rId27"/>
    <p:sldId id="328" r:id="rId28"/>
    <p:sldId id="335" r:id="rId29"/>
    <p:sldId id="528" r:id="rId30"/>
    <p:sldId id="505" r:id="rId31"/>
    <p:sldId id="518" r:id="rId32"/>
    <p:sldId id="529" r:id="rId33"/>
    <p:sldId id="537" r:id="rId34"/>
    <p:sldId id="530" r:id="rId35"/>
    <p:sldId id="531" r:id="rId36"/>
    <p:sldId id="532" r:id="rId37"/>
    <p:sldId id="533" r:id="rId38"/>
    <p:sldId id="534" r:id="rId39"/>
    <p:sldId id="535" r:id="rId40"/>
    <p:sldId id="536" r:id="rId41"/>
    <p:sldId id="538" r:id="rId42"/>
    <p:sldId id="539" r:id="rId43"/>
    <p:sldId id="540" r:id="rId44"/>
    <p:sldId id="541" r:id="rId45"/>
    <p:sldId id="542" r:id="rId46"/>
    <p:sldId id="545" r:id="rId47"/>
    <p:sldId id="547" r:id="rId48"/>
    <p:sldId id="553" r:id="rId49"/>
    <p:sldId id="548" r:id="rId50"/>
    <p:sldId id="493" r:id="rId51"/>
    <p:sldId id="495" r:id="rId52"/>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1" hangingPunct="1">
      <a:defRPr kern="1200">
        <a:solidFill>
          <a:schemeClr val="tx1"/>
        </a:solidFill>
        <a:latin typeface="Arial" charset="0"/>
        <a:ea typeface="+mn-ea"/>
        <a:cs typeface="Arial" charset="0"/>
      </a:defRPr>
    </a:lvl6pPr>
    <a:lvl7pPr marL="2743200" algn="l" defTabSz="914400" rtl="0" eaLnBrk="1" latinLnBrk="1" hangingPunct="1">
      <a:defRPr kern="1200">
        <a:solidFill>
          <a:schemeClr val="tx1"/>
        </a:solidFill>
        <a:latin typeface="Arial" charset="0"/>
        <a:ea typeface="+mn-ea"/>
        <a:cs typeface="Arial" charset="0"/>
      </a:defRPr>
    </a:lvl7pPr>
    <a:lvl8pPr marL="3200400" algn="l" defTabSz="914400" rtl="0" eaLnBrk="1" latinLnBrk="1" hangingPunct="1">
      <a:defRPr kern="1200">
        <a:solidFill>
          <a:schemeClr val="tx1"/>
        </a:solidFill>
        <a:latin typeface="Arial" charset="0"/>
        <a:ea typeface="+mn-ea"/>
        <a:cs typeface="Arial" charset="0"/>
      </a:defRPr>
    </a:lvl8pPr>
    <a:lvl9pPr marL="3657600" algn="l" defTabSz="914400" rtl="0" eaLnBrk="1" latinLnBrk="1"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204" initials="2" lastIdx="1" clrIdx="0">
    <p:extLst>
      <p:ext uri="{19B8F6BF-5375-455C-9EA6-DF929625EA0E}">
        <p15:presenceInfo xmlns:p15="http://schemas.microsoft.com/office/powerpoint/2012/main" userId="20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B5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6412" autoAdjust="0"/>
  </p:normalViewPr>
  <p:slideViewPr>
    <p:cSldViewPr>
      <p:cViewPr varScale="1">
        <p:scale>
          <a:sx n="111" d="100"/>
          <a:sy n="111" d="100"/>
        </p:scale>
        <p:origin x="1788" y="11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81" d="100"/>
          <a:sy n="81" d="100"/>
        </p:scale>
        <p:origin x="3996" y="1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6400" cy="496809"/>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sz="quarter" idx="1"/>
          </p:nvPr>
        </p:nvSpPr>
        <p:spPr>
          <a:xfrm>
            <a:off x="3849688" y="0"/>
            <a:ext cx="2946400" cy="496809"/>
          </a:xfrm>
          <a:prstGeom prst="rect">
            <a:avLst/>
          </a:prstGeom>
        </p:spPr>
        <p:txBody>
          <a:bodyPr vert="horz" lIns="91440" tIns="45720" rIns="91440" bIns="45720" rtlCol="0"/>
          <a:lstStyle>
            <a:lvl1pPr algn="r">
              <a:defRPr sz="1200"/>
            </a:lvl1pPr>
          </a:lstStyle>
          <a:p>
            <a:fld id="{0DA2585E-3F63-40A3-A004-41E1EC2063ED}" type="datetimeFigureOut">
              <a:rPr lang="ko-KR" altLang="en-US" smtClean="0"/>
              <a:pPr/>
              <a:t>2018-11-14</a:t>
            </a:fld>
            <a:endParaRPr lang="ko-KR" altLang="en-US" dirty="0"/>
          </a:p>
        </p:txBody>
      </p:sp>
      <p:sp>
        <p:nvSpPr>
          <p:cNvPr id="4" name="바닥글 개체 틀 3"/>
          <p:cNvSpPr>
            <a:spLocks noGrp="1"/>
          </p:cNvSpPr>
          <p:nvPr>
            <p:ph type="ftr" sz="quarter" idx="2"/>
          </p:nvPr>
        </p:nvSpPr>
        <p:spPr>
          <a:xfrm>
            <a:off x="0" y="9428242"/>
            <a:ext cx="2946400" cy="496809"/>
          </a:xfrm>
          <a:prstGeom prst="rect">
            <a:avLst/>
          </a:prstGeom>
        </p:spPr>
        <p:txBody>
          <a:bodyPr vert="horz" lIns="91440" tIns="45720" rIns="91440" bIns="45720" rtlCol="0" anchor="b"/>
          <a:lstStyle>
            <a:lvl1pPr algn="l">
              <a:defRPr sz="1200"/>
            </a:lvl1pPr>
          </a:lstStyle>
          <a:p>
            <a:endParaRPr lang="ko-KR" altLang="en-US" dirty="0"/>
          </a:p>
        </p:txBody>
      </p:sp>
      <p:sp>
        <p:nvSpPr>
          <p:cNvPr id="5" name="슬라이드 번호 개체 틀 4"/>
          <p:cNvSpPr>
            <a:spLocks noGrp="1"/>
          </p:cNvSpPr>
          <p:nvPr>
            <p:ph type="sldNum" sz="quarter" idx="3"/>
          </p:nvPr>
        </p:nvSpPr>
        <p:spPr>
          <a:xfrm>
            <a:off x="3849688" y="9428242"/>
            <a:ext cx="2946400" cy="496809"/>
          </a:xfrm>
          <a:prstGeom prst="rect">
            <a:avLst/>
          </a:prstGeom>
        </p:spPr>
        <p:txBody>
          <a:bodyPr vert="horz" lIns="91440" tIns="45720" rIns="91440" bIns="45720" rtlCol="0" anchor="b"/>
          <a:lstStyle>
            <a:lvl1pPr algn="r">
              <a:defRPr sz="1200"/>
            </a:lvl1pPr>
          </a:lstStyle>
          <a:p>
            <a:fld id="{235052D1-68EE-4637-8E16-07EA9740DAAA}" type="slidenum">
              <a:rPr lang="ko-KR" altLang="en-US" smtClean="0"/>
              <a:pPr/>
              <a:t>‹#›</a:t>
            </a:fld>
            <a:endParaRPr lang="ko-KR" altLang="en-US" dirty="0"/>
          </a:p>
        </p:txBody>
      </p:sp>
    </p:spTree>
    <p:extLst>
      <p:ext uri="{BB962C8B-B14F-4D97-AF65-F5344CB8AC3E}">
        <p14:creationId xmlns:p14="http://schemas.microsoft.com/office/powerpoint/2010/main" val="256302490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09"/>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굴림" charset="-127"/>
              </a:defRPr>
            </a:lvl1pPr>
          </a:lstStyle>
          <a:p>
            <a:pPr>
              <a:defRPr/>
            </a:pPr>
            <a:endParaRPr lang="en-US" altLang="ko-KR" dirty="0"/>
          </a:p>
        </p:txBody>
      </p:sp>
      <p:sp>
        <p:nvSpPr>
          <p:cNvPr id="3" name="Date Placeholder 2"/>
          <p:cNvSpPr>
            <a:spLocks noGrp="1"/>
          </p:cNvSpPr>
          <p:nvPr>
            <p:ph type="dt" idx="1"/>
          </p:nvPr>
        </p:nvSpPr>
        <p:spPr>
          <a:xfrm>
            <a:off x="3849688" y="0"/>
            <a:ext cx="2946400" cy="496809"/>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ea typeface="굴림" charset="-127"/>
              </a:defRPr>
            </a:lvl1pPr>
          </a:lstStyle>
          <a:p>
            <a:pPr>
              <a:defRPr/>
            </a:pPr>
            <a:fld id="{4749E0A1-75D2-46C3-A1EA-39DC94590029}" type="datetimeFigureOut">
              <a:rPr lang="en-US" altLang="ko-KR"/>
              <a:pPr>
                <a:defRPr/>
              </a:pPr>
              <a:t>11/14/2018</a:t>
            </a:fld>
            <a:endParaRPr lang="en-US" altLang="ko-KR"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79450" y="4715710"/>
            <a:ext cx="5438775" cy="4466511"/>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28242"/>
            <a:ext cx="2946400" cy="496809"/>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굴림" charset="-127"/>
              </a:defRPr>
            </a:lvl1pPr>
          </a:lstStyle>
          <a:p>
            <a:pPr>
              <a:defRPr/>
            </a:pPr>
            <a:endParaRPr lang="en-US" altLang="ko-KR" dirty="0"/>
          </a:p>
        </p:txBody>
      </p:sp>
      <p:sp>
        <p:nvSpPr>
          <p:cNvPr id="7" name="Slide Number Placeholder 6"/>
          <p:cNvSpPr>
            <a:spLocks noGrp="1"/>
          </p:cNvSpPr>
          <p:nvPr>
            <p:ph type="sldNum" sz="quarter" idx="5"/>
          </p:nvPr>
        </p:nvSpPr>
        <p:spPr>
          <a:xfrm>
            <a:off x="3849688" y="9428242"/>
            <a:ext cx="2946400" cy="496809"/>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ea typeface="굴림" charset="-127"/>
              </a:defRPr>
            </a:lvl1pPr>
          </a:lstStyle>
          <a:p>
            <a:pPr>
              <a:defRPr/>
            </a:pPr>
            <a:fld id="{98E18B36-B730-42B0-834A-A6676F01BFFC}" type="slidenum">
              <a:rPr lang="en-US" altLang="ko-KR"/>
              <a:pPr>
                <a:defRPr/>
              </a:pPr>
              <a:t>‹#›</a:t>
            </a:fld>
            <a:endParaRPr lang="en-US" altLang="ko-KR" dirty="0"/>
          </a:p>
        </p:txBody>
      </p:sp>
    </p:spTree>
    <p:extLst>
      <p:ext uri="{BB962C8B-B14F-4D97-AF65-F5344CB8AC3E}">
        <p14:creationId xmlns:p14="http://schemas.microsoft.com/office/powerpoint/2010/main" val="962575108"/>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2</a:t>
            </a:fld>
            <a:endParaRPr lang="en-US" altLang="ko-KR" dirty="0"/>
          </a:p>
        </p:txBody>
      </p:sp>
    </p:spTree>
    <p:extLst>
      <p:ext uri="{BB962C8B-B14F-4D97-AF65-F5344CB8AC3E}">
        <p14:creationId xmlns:p14="http://schemas.microsoft.com/office/powerpoint/2010/main" val="75249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11</a:t>
            </a:fld>
            <a:endParaRPr lang="en-US" altLang="ko-KR" dirty="0"/>
          </a:p>
        </p:txBody>
      </p:sp>
    </p:spTree>
    <p:extLst>
      <p:ext uri="{BB962C8B-B14F-4D97-AF65-F5344CB8AC3E}">
        <p14:creationId xmlns:p14="http://schemas.microsoft.com/office/powerpoint/2010/main" val="302153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12</a:t>
            </a:fld>
            <a:endParaRPr lang="en-US" altLang="ko-KR" dirty="0"/>
          </a:p>
        </p:txBody>
      </p:sp>
    </p:spTree>
    <p:extLst>
      <p:ext uri="{BB962C8B-B14F-4D97-AF65-F5344CB8AC3E}">
        <p14:creationId xmlns:p14="http://schemas.microsoft.com/office/powerpoint/2010/main" val="2594864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7219514E-AAEF-4CA5-B71F-5BF6DFD5F6ED}"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22</a:t>
            </a:fld>
            <a:endParaRPr lang="en-US" altLang="ko-KR" dirty="0"/>
          </a:p>
        </p:txBody>
      </p:sp>
    </p:spTree>
    <p:extLst>
      <p:ext uri="{BB962C8B-B14F-4D97-AF65-F5344CB8AC3E}">
        <p14:creationId xmlns:p14="http://schemas.microsoft.com/office/powerpoint/2010/main" val="4078112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7219514E-AAEF-4CA5-B71F-5BF6DFD5F6ED}"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23</a:t>
            </a:fld>
            <a:endParaRPr lang="en-US" altLang="ko-KR" dirty="0"/>
          </a:p>
        </p:txBody>
      </p:sp>
    </p:spTree>
    <p:extLst>
      <p:ext uri="{BB962C8B-B14F-4D97-AF65-F5344CB8AC3E}">
        <p14:creationId xmlns:p14="http://schemas.microsoft.com/office/powerpoint/2010/main" val="99861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47</a:t>
            </a:fld>
            <a:endParaRPr lang="en-US" altLang="ko-KR" dirty="0"/>
          </a:p>
        </p:txBody>
      </p:sp>
    </p:spTree>
    <p:extLst>
      <p:ext uri="{BB962C8B-B14F-4D97-AF65-F5344CB8AC3E}">
        <p14:creationId xmlns:p14="http://schemas.microsoft.com/office/powerpoint/2010/main" val="728605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48</a:t>
            </a:fld>
            <a:endParaRPr lang="en-US" altLang="ko-KR" dirty="0"/>
          </a:p>
        </p:txBody>
      </p:sp>
    </p:spTree>
    <p:extLst>
      <p:ext uri="{BB962C8B-B14F-4D97-AF65-F5344CB8AC3E}">
        <p14:creationId xmlns:p14="http://schemas.microsoft.com/office/powerpoint/2010/main" val="709023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49</a:t>
            </a:fld>
            <a:endParaRPr lang="en-US" altLang="ko-KR" dirty="0"/>
          </a:p>
        </p:txBody>
      </p:sp>
    </p:spTree>
    <p:extLst>
      <p:ext uri="{BB962C8B-B14F-4D97-AF65-F5344CB8AC3E}">
        <p14:creationId xmlns:p14="http://schemas.microsoft.com/office/powerpoint/2010/main" val="1474764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50</a:t>
            </a:fld>
            <a:endParaRPr lang="en-US" altLang="ko-KR" dirty="0"/>
          </a:p>
        </p:txBody>
      </p:sp>
    </p:spTree>
    <p:extLst>
      <p:ext uri="{BB962C8B-B14F-4D97-AF65-F5344CB8AC3E}">
        <p14:creationId xmlns:p14="http://schemas.microsoft.com/office/powerpoint/2010/main" val="4263351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51</a:t>
            </a:fld>
            <a:endParaRPr lang="en-US" altLang="ko-KR" dirty="0"/>
          </a:p>
        </p:txBody>
      </p:sp>
    </p:spTree>
    <p:extLst>
      <p:ext uri="{BB962C8B-B14F-4D97-AF65-F5344CB8AC3E}">
        <p14:creationId xmlns:p14="http://schemas.microsoft.com/office/powerpoint/2010/main" val="410120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3</a:t>
            </a:fld>
            <a:endParaRPr lang="en-US" altLang="ko-KR" dirty="0"/>
          </a:p>
        </p:txBody>
      </p:sp>
    </p:spTree>
    <p:extLst>
      <p:ext uri="{BB962C8B-B14F-4D97-AF65-F5344CB8AC3E}">
        <p14:creationId xmlns:p14="http://schemas.microsoft.com/office/powerpoint/2010/main" val="1571047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4</a:t>
            </a:fld>
            <a:endParaRPr lang="en-US" altLang="ko-KR" dirty="0"/>
          </a:p>
        </p:txBody>
      </p:sp>
    </p:spTree>
    <p:extLst>
      <p:ext uri="{BB962C8B-B14F-4D97-AF65-F5344CB8AC3E}">
        <p14:creationId xmlns:p14="http://schemas.microsoft.com/office/powerpoint/2010/main" val="1804819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5</a:t>
            </a:fld>
            <a:endParaRPr lang="en-US" altLang="ko-KR" dirty="0"/>
          </a:p>
        </p:txBody>
      </p:sp>
    </p:spTree>
    <p:extLst>
      <p:ext uri="{BB962C8B-B14F-4D97-AF65-F5344CB8AC3E}">
        <p14:creationId xmlns:p14="http://schemas.microsoft.com/office/powerpoint/2010/main" val="15775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6</a:t>
            </a:fld>
            <a:endParaRPr lang="en-US" altLang="ko-KR" dirty="0"/>
          </a:p>
        </p:txBody>
      </p:sp>
    </p:spTree>
    <p:extLst>
      <p:ext uri="{BB962C8B-B14F-4D97-AF65-F5344CB8AC3E}">
        <p14:creationId xmlns:p14="http://schemas.microsoft.com/office/powerpoint/2010/main" val="7885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7</a:t>
            </a:fld>
            <a:endParaRPr lang="en-US" altLang="ko-KR" dirty="0"/>
          </a:p>
        </p:txBody>
      </p:sp>
    </p:spTree>
    <p:extLst>
      <p:ext uri="{BB962C8B-B14F-4D97-AF65-F5344CB8AC3E}">
        <p14:creationId xmlns:p14="http://schemas.microsoft.com/office/powerpoint/2010/main" val="2646030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8</a:t>
            </a:fld>
            <a:endParaRPr lang="en-US" altLang="ko-KR" dirty="0"/>
          </a:p>
        </p:txBody>
      </p:sp>
    </p:spTree>
    <p:extLst>
      <p:ext uri="{BB962C8B-B14F-4D97-AF65-F5344CB8AC3E}">
        <p14:creationId xmlns:p14="http://schemas.microsoft.com/office/powerpoint/2010/main" val="2256084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9</a:t>
            </a:fld>
            <a:endParaRPr lang="en-US" altLang="ko-KR" dirty="0"/>
          </a:p>
        </p:txBody>
      </p:sp>
    </p:spTree>
    <p:extLst>
      <p:ext uri="{BB962C8B-B14F-4D97-AF65-F5344CB8AC3E}">
        <p14:creationId xmlns:p14="http://schemas.microsoft.com/office/powerpoint/2010/main" val="44867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pPr>
              <a:defRPr/>
            </a:pPr>
            <a:fld id="{0D373DE8-65B9-4AAB-9AD3-B4CB012D364B}" type="datetime1">
              <a:rPr lang="en-US" altLang="ko-KR" smtClean="0"/>
              <a:t>11/14/2018</a:t>
            </a:fld>
            <a:endParaRPr lang="en-US" altLang="ko-KR" dirty="0"/>
          </a:p>
        </p:txBody>
      </p:sp>
      <p:sp>
        <p:nvSpPr>
          <p:cNvPr id="5" name="슬라이드 번호 개체 틀 4"/>
          <p:cNvSpPr>
            <a:spLocks noGrp="1"/>
          </p:cNvSpPr>
          <p:nvPr>
            <p:ph type="sldNum" sz="quarter" idx="11"/>
          </p:nvPr>
        </p:nvSpPr>
        <p:spPr/>
        <p:txBody>
          <a:bodyPr/>
          <a:lstStyle/>
          <a:p>
            <a:pPr>
              <a:defRPr/>
            </a:pPr>
            <a:fld id="{98E18B36-B730-42B0-834A-A6676F01BFFC}" type="slidenum">
              <a:rPr lang="en-US" altLang="ko-KR" smtClean="0"/>
              <a:pPr>
                <a:defRPr/>
              </a:pPr>
              <a:t>10</a:t>
            </a:fld>
            <a:endParaRPr lang="en-US" altLang="ko-KR" dirty="0"/>
          </a:p>
        </p:txBody>
      </p:sp>
    </p:spTree>
    <p:extLst>
      <p:ext uri="{BB962C8B-B14F-4D97-AF65-F5344CB8AC3E}">
        <p14:creationId xmlns:p14="http://schemas.microsoft.com/office/powerpoint/2010/main" val="4226612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3" name="날짜 개체 틀 5"/>
          <p:cNvSpPr txBox="1">
            <a:spLocks/>
          </p:cNvSpPr>
          <p:nvPr userDrawn="1"/>
        </p:nvSpPr>
        <p:spPr>
          <a:xfrm>
            <a:off x="142875" y="6527800"/>
            <a:ext cx="757238" cy="285750"/>
          </a:xfrm>
          <a:prstGeom prst="rect">
            <a:avLst/>
          </a:prstGeom>
        </p:spPr>
        <p:txBody>
          <a:bodyPr/>
          <a:lstStyle/>
          <a:p>
            <a:pPr fontAlgn="auto" latinLnBrk="1">
              <a:spcBef>
                <a:spcPts val="0"/>
              </a:spcBef>
              <a:spcAft>
                <a:spcPts val="0"/>
              </a:spcAft>
              <a:defRPr/>
            </a:pPr>
            <a:r>
              <a:rPr lang="en-US" altLang="ko-KR" sz="1200" b="1" dirty="0">
                <a:solidFill>
                  <a:schemeClr val="bg1">
                    <a:lumMod val="50000"/>
                  </a:schemeClr>
                </a:solidFill>
                <a:latin typeface="+mn-ea"/>
                <a:cs typeface="Arial" pitchFamily="34" charset="0"/>
              </a:rPr>
              <a:t>SMRL  |</a:t>
            </a:r>
            <a:endParaRPr lang="ko-KR" altLang="en-US" sz="1200" b="1" dirty="0">
              <a:solidFill>
                <a:schemeClr val="bg1">
                  <a:lumMod val="50000"/>
                </a:schemeClr>
              </a:solidFill>
              <a:latin typeface="+mn-ea"/>
              <a:cs typeface="Arial" pitchFamily="34" charset="0"/>
            </a:endParaRPr>
          </a:p>
        </p:txBody>
      </p:sp>
      <p:sp>
        <p:nvSpPr>
          <p:cNvPr id="4" name="날짜 개체 틀 5"/>
          <p:cNvSpPr txBox="1">
            <a:spLocks/>
          </p:cNvSpPr>
          <p:nvPr userDrawn="1"/>
        </p:nvSpPr>
        <p:spPr>
          <a:xfrm>
            <a:off x="827088" y="6510338"/>
            <a:ext cx="1584325" cy="285750"/>
          </a:xfrm>
          <a:prstGeom prst="rect">
            <a:avLst/>
          </a:prstGeom>
        </p:spPr>
        <p:txBody>
          <a:bodyPr/>
          <a:lstStyle/>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SoC &amp; Microprocessor</a:t>
            </a:r>
          </a:p>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Research Laboratory</a:t>
            </a:r>
            <a:endParaRPr lang="ko-KR" altLang="en-US" sz="700" b="1" dirty="0">
              <a:solidFill>
                <a:schemeClr val="bg1">
                  <a:lumMod val="50000"/>
                </a:schemeClr>
              </a:solidFill>
              <a:latin typeface="+mn-ea"/>
              <a:cs typeface="Arial" pitchFamily="34" charset="0"/>
            </a:endParaRPr>
          </a:p>
        </p:txBody>
      </p:sp>
      <p:sp>
        <p:nvSpPr>
          <p:cNvPr id="10" name="텍스트 개체 틀 9"/>
          <p:cNvSpPr>
            <a:spLocks noGrp="1"/>
          </p:cNvSpPr>
          <p:nvPr>
            <p:ph type="body" sz="quarter" idx="10"/>
          </p:nvPr>
        </p:nvSpPr>
        <p:spPr>
          <a:xfrm>
            <a:off x="990600" y="3536157"/>
            <a:ext cx="7162800" cy="1828800"/>
          </a:xfrm>
          <a:prstGeom prst="rect">
            <a:avLst/>
          </a:prstGeom>
        </p:spPr>
        <p:txBody>
          <a:bodyPr/>
          <a:lstStyle>
            <a:lvl1pPr marL="0" indent="0" algn="ctr">
              <a:buNone/>
              <a:defRPr lang="ko-KR" altLang="en-US" sz="2400" b="1" kern="1200" dirty="0" smtClean="0">
                <a:solidFill>
                  <a:schemeClr val="tx1"/>
                </a:solidFill>
                <a:latin typeface="Verdana" pitchFamily="34" charset="0"/>
                <a:ea typeface="+mn-ea"/>
                <a:cs typeface="Verdana" pitchFamily="34" charset="0"/>
              </a:defRPr>
            </a:lvl1pPr>
          </a:lstStyle>
          <a:p>
            <a:pPr lvl="0"/>
            <a:r>
              <a:rPr lang="ko-KR" altLang="en-US" dirty="0"/>
              <a:t>마스터 텍스트 스타일을 편집합니다</a:t>
            </a:r>
          </a:p>
        </p:txBody>
      </p:sp>
      <p:sp>
        <p:nvSpPr>
          <p:cNvPr id="11" name="제목 10"/>
          <p:cNvSpPr>
            <a:spLocks noGrp="1"/>
          </p:cNvSpPr>
          <p:nvPr>
            <p:ph type="title"/>
          </p:nvPr>
        </p:nvSpPr>
        <p:spPr>
          <a:xfrm>
            <a:off x="628650" y="1676400"/>
            <a:ext cx="7886700" cy="928688"/>
          </a:xfrm>
          <a:prstGeom prst="rect">
            <a:avLst/>
          </a:prstGeom>
        </p:spPr>
        <p:txBody>
          <a:bodyPr/>
          <a:lstStyle>
            <a:lvl1pPr>
              <a:defRPr lang="ko-KR" altLang="en-US" sz="4000" b="1" kern="1200" dirty="0" smtClean="0">
                <a:solidFill>
                  <a:schemeClr val="tx1"/>
                </a:solidFill>
                <a:latin typeface="Verdana" pitchFamily="34" charset="0"/>
                <a:ea typeface="+mn-ea"/>
                <a:cs typeface="Verdana" pitchFamily="34" charset="0"/>
              </a:defRPr>
            </a:lvl1pPr>
          </a:lstStyle>
          <a:p>
            <a:r>
              <a:rPr lang="ko-KR" altLang="en-US" dirty="0"/>
              <a:t>마스터 제목 스타일 편집</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제목 슬라이드">
    <p:spTree>
      <p:nvGrpSpPr>
        <p:cNvPr id="1" name=""/>
        <p:cNvGrpSpPr/>
        <p:nvPr/>
      </p:nvGrpSpPr>
      <p:grpSpPr>
        <a:xfrm>
          <a:off x="0" y="0"/>
          <a:ext cx="0" cy="0"/>
          <a:chOff x="0" y="0"/>
          <a:chExt cx="0" cy="0"/>
        </a:xfrm>
      </p:grpSpPr>
      <p:sp>
        <p:nvSpPr>
          <p:cNvPr id="3" name="날짜 개체 틀 5"/>
          <p:cNvSpPr txBox="1">
            <a:spLocks/>
          </p:cNvSpPr>
          <p:nvPr userDrawn="1"/>
        </p:nvSpPr>
        <p:spPr>
          <a:xfrm>
            <a:off x="142875" y="6527800"/>
            <a:ext cx="757238" cy="285750"/>
          </a:xfrm>
          <a:prstGeom prst="rect">
            <a:avLst/>
          </a:prstGeom>
        </p:spPr>
        <p:txBody>
          <a:bodyPr/>
          <a:lstStyle/>
          <a:p>
            <a:pPr fontAlgn="auto" latinLnBrk="1">
              <a:spcBef>
                <a:spcPts val="0"/>
              </a:spcBef>
              <a:spcAft>
                <a:spcPts val="0"/>
              </a:spcAft>
              <a:defRPr/>
            </a:pPr>
            <a:r>
              <a:rPr lang="en-US" altLang="ko-KR" sz="1200" b="1" dirty="0">
                <a:solidFill>
                  <a:schemeClr val="bg1">
                    <a:lumMod val="50000"/>
                  </a:schemeClr>
                </a:solidFill>
                <a:latin typeface="+mn-ea"/>
                <a:cs typeface="Arial" pitchFamily="34" charset="0"/>
              </a:rPr>
              <a:t>SMRL  |</a:t>
            </a:r>
            <a:endParaRPr lang="ko-KR" altLang="en-US" sz="1200" b="1" dirty="0">
              <a:solidFill>
                <a:schemeClr val="bg1">
                  <a:lumMod val="50000"/>
                </a:schemeClr>
              </a:solidFill>
              <a:latin typeface="+mn-ea"/>
              <a:cs typeface="Arial" pitchFamily="34" charset="0"/>
            </a:endParaRPr>
          </a:p>
        </p:txBody>
      </p:sp>
      <p:sp>
        <p:nvSpPr>
          <p:cNvPr id="4" name="날짜 개체 틀 5"/>
          <p:cNvSpPr txBox="1">
            <a:spLocks/>
          </p:cNvSpPr>
          <p:nvPr userDrawn="1"/>
        </p:nvSpPr>
        <p:spPr>
          <a:xfrm>
            <a:off x="827088" y="6510338"/>
            <a:ext cx="1584325" cy="285750"/>
          </a:xfrm>
          <a:prstGeom prst="rect">
            <a:avLst/>
          </a:prstGeom>
        </p:spPr>
        <p:txBody>
          <a:bodyPr/>
          <a:lstStyle/>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SoC &amp; Microprocessor</a:t>
            </a:r>
          </a:p>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Research Laboratory</a:t>
            </a:r>
            <a:endParaRPr lang="ko-KR" altLang="en-US" sz="700" b="1" dirty="0">
              <a:solidFill>
                <a:schemeClr val="bg1">
                  <a:lumMod val="50000"/>
                </a:schemeClr>
              </a:solidFill>
              <a:latin typeface="+mn-ea"/>
              <a:cs typeface="Arial" pitchFamily="34" charset="0"/>
            </a:endParaRPr>
          </a:p>
        </p:txBody>
      </p:sp>
      <p:sp>
        <p:nvSpPr>
          <p:cNvPr id="5" name="제목 4"/>
          <p:cNvSpPr>
            <a:spLocks noGrp="1"/>
          </p:cNvSpPr>
          <p:nvPr>
            <p:ph type="title"/>
          </p:nvPr>
        </p:nvSpPr>
        <p:spPr>
          <a:xfrm>
            <a:off x="419100" y="532719"/>
            <a:ext cx="8343900" cy="457200"/>
          </a:xfrm>
          <a:prstGeom prst="rect">
            <a:avLst/>
          </a:prstGeom>
          <a:solidFill>
            <a:srgbClr val="B51D1D"/>
          </a:solidFill>
          <a:effectLst>
            <a:outerShdw blurRad="50800" dist="38100" dir="2700000" algn="tl" rotWithShape="0">
              <a:prstClr val="black">
                <a:alpha val="40000"/>
              </a:prstClr>
            </a:outerShdw>
          </a:effectLst>
        </p:spPr>
        <p:txBody>
          <a:bodyPr/>
          <a:lstStyle>
            <a:lvl1pPr algn="l">
              <a:defRPr sz="2400" b="1">
                <a:solidFill>
                  <a:schemeClr val="bg1"/>
                </a:solidFill>
              </a:defRPr>
            </a:lvl1pPr>
          </a:lstStyle>
          <a:p>
            <a:r>
              <a:rPr lang="ko-KR" altLang="en-US" dirty="0"/>
              <a:t>마스터 제목 스타일 편집</a:t>
            </a:r>
          </a:p>
        </p:txBody>
      </p:sp>
      <p:sp>
        <p:nvSpPr>
          <p:cNvPr id="8" name="텍스트 개체 틀 7"/>
          <p:cNvSpPr>
            <a:spLocks noGrp="1"/>
          </p:cNvSpPr>
          <p:nvPr>
            <p:ph type="body" sz="quarter" idx="12"/>
          </p:nvPr>
        </p:nvSpPr>
        <p:spPr>
          <a:xfrm>
            <a:off x="419100" y="1454036"/>
            <a:ext cx="8343900" cy="2000250"/>
          </a:xfrm>
          <a:prstGeom prst="rect">
            <a:avLst/>
          </a:prstGeom>
        </p:spPr>
        <p:txBody>
          <a:bodyPr/>
          <a:lstStyle>
            <a:lvl1pPr marL="342900" indent="-342900">
              <a:buFont typeface="Wingdings" panose="05000000000000000000" pitchFamily="2" charset="2"/>
              <a:buChar char="u"/>
              <a:defRPr sz="1800" b="1"/>
            </a:lvl1pPr>
            <a:lvl2pPr marL="742950" indent="-285750">
              <a:buFont typeface="Wingdings" panose="05000000000000000000" pitchFamily="2" charset="2"/>
              <a:buChar char="Ø"/>
              <a:defRPr sz="1800"/>
            </a:lvl2pPr>
            <a:lvl3pPr marL="1143000" indent="-228600">
              <a:buFont typeface="Wingdings" panose="05000000000000000000" pitchFamily="2" charset="2"/>
              <a:buChar char="§"/>
              <a:defRPr sz="1600"/>
            </a:lvl3pPr>
            <a:lvl4pPr marL="1600200" indent="-228600">
              <a:buFont typeface="Arial" panose="020B0604020202020204" pitchFamily="34" charset="0"/>
              <a:buChar char="•"/>
              <a:defRPr sz="1600"/>
            </a:lvl4pPr>
            <a:lvl5pPr marL="2057400" indent="-228600">
              <a:buFont typeface="Arial" panose="020B0604020202020204" pitchFamily="34" charset="0"/>
              <a:buChar char="»"/>
              <a:defRPr lang="ko-KR" altLang="en-US" sz="1400" dirty="0"/>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2" name="텍스트 개체 틀 7"/>
          <p:cNvSpPr>
            <a:spLocks noGrp="1"/>
          </p:cNvSpPr>
          <p:nvPr>
            <p:ph type="body" sz="quarter" idx="13"/>
          </p:nvPr>
        </p:nvSpPr>
        <p:spPr>
          <a:xfrm>
            <a:off x="419100" y="3804444"/>
            <a:ext cx="8343900" cy="2000250"/>
          </a:xfrm>
          <a:prstGeom prst="rect">
            <a:avLst/>
          </a:prstGeom>
          <a:ln w="25400">
            <a:solidFill>
              <a:srgbClr val="4D4D4D"/>
            </a:solidFill>
          </a:ln>
        </p:spPr>
        <p:txBody>
          <a:bodyPr/>
          <a:lstStyle>
            <a:lvl1pPr marL="342900" indent="-342900">
              <a:buClr>
                <a:srgbClr val="B51D1D"/>
              </a:buClr>
              <a:buFont typeface="Wingdings" panose="05000000000000000000" pitchFamily="2" charset="2"/>
              <a:buChar char="§"/>
              <a:defRPr sz="1800" b="1">
                <a:solidFill>
                  <a:srgbClr val="4D4D4D"/>
                </a:solidFill>
              </a:defRPr>
            </a:lvl1pPr>
            <a:lvl2pPr marL="742950" indent="-285750">
              <a:buClr>
                <a:srgbClr val="B51D1D"/>
              </a:buClr>
              <a:buFont typeface="맑은 고딕" panose="020B0503020000020004" pitchFamily="50" charset="-127"/>
              <a:buChar char="→"/>
              <a:defRPr sz="1600">
                <a:solidFill>
                  <a:srgbClr val="4D4D4D"/>
                </a:solidFill>
              </a:defRPr>
            </a:lvl2pPr>
            <a:lvl3pPr marL="1143000" indent="-228600">
              <a:buClr>
                <a:srgbClr val="B51D1D"/>
              </a:buClr>
              <a:buFont typeface="Wingdings" panose="05000000000000000000" pitchFamily="2" charset="2"/>
              <a:buChar char="§"/>
              <a:defRPr sz="1600"/>
            </a:lvl3pPr>
            <a:lvl4pPr marL="1600200" indent="-228600">
              <a:buClr>
                <a:srgbClr val="B51D1D"/>
              </a:buClr>
              <a:buFont typeface="Wingdings" panose="05000000000000000000" pitchFamily="2" charset="2"/>
              <a:buChar char="§"/>
              <a:defRPr sz="1600"/>
            </a:lvl4pPr>
            <a:lvl5pPr marL="2057400" indent="-228600">
              <a:buClr>
                <a:srgbClr val="B51D1D"/>
              </a:buClr>
              <a:buFont typeface="Wingdings" panose="05000000000000000000" pitchFamily="2" charset="2"/>
              <a:buChar char="§"/>
              <a:defRPr lang="ko-KR" altLang="en-US" sz="1400" dirty="0"/>
            </a:lvl5pPr>
          </a:lstStyle>
          <a:p>
            <a:pPr lvl="0"/>
            <a:r>
              <a:rPr lang="ko-KR" altLang="en-US" dirty="0"/>
              <a:t>마스터 텍스트 스타일을 편집합니다</a:t>
            </a:r>
          </a:p>
          <a:p>
            <a:pPr lvl="1"/>
            <a:r>
              <a:rPr lang="ko-KR" altLang="en-US" dirty="0"/>
              <a:t>둘째 수준</a:t>
            </a:r>
          </a:p>
        </p:txBody>
      </p:sp>
    </p:spTree>
    <p:extLst>
      <p:ext uri="{BB962C8B-B14F-4D97-AF65-F5344CB8AC3E}">
        <p14:creationId xmlns:p14="http://schemas.microsoft.com/office/powerpoint/2010/main" val="5520270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p:nvSpPr>
        <p:spPr>
          <a:xfrm>
            <a:off x="2286000" y="142875"/>
            <a:ext cx="6715125" cy="1428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8" name="직사각형 7"/>
          <p:cNvSpPr/>
          <p:nvPr/>
        </p:nvSpPr>
        <p:spPr>
          <a:xfrm>
            <a:off x="142875" y="142875"/>
            <a:ext cx="2071688" cy="14287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9" name="직사각형 8"/>
          <p:cNvSpPr/>
          <p:nvPr/>
        </p:nvSpPr>
        <p:spPr>
          <a:xfrm>
            <a:off x="142875" y="428625"/>
            <a:ext cx="8858250" cy="6024563"/>
          </a:xfrm>
          <a:prstGeom prst="rect">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p>
        </p:txBody>
      </p:sp>
      <p:sp>
        <p:nvSpPr>
          <p:cNvPr id="12" name="슬라이드 번호 개체 틀 6"/>
          <p:cNvSpPr txBox="1">
            <a:spLocks/>
          </p:cNvSpPr>
          <p:nvPr/>
        </p:nvSpPr>
        <p:spPr>
          <a:xfrm>
            <a:off x="6011863" y="6572250"/>
            <a:ext cx="2989262" cy="230188"/>
          </a:xfrm>
          <a:prstGeom prst="rect">
            <a:avLst/>
          </a:prstGeom>
        </p:spPr>
        <p:txBody>
          <a:bodyPr/>
          <a:lstStyle/>
          <a:p>
            <a:pPr algn="r" fontAlgn="auto" latinLnBrk="1">
              <a:spcBef>
                <a:spcPts val="0"/>
              </a:spcBef>
              <a:spcAft>
                <a:spcPts val="0"/>
              </a:spcAft>
              <a:defRPr/>
            </a:pPr>
            <a:r>
              <a:rPr lang="en-US" altLang="ko-KR" sz="800" b="1">
                <a:solidFill>
                  <a:schemeClr val="bg1">
                    <a:lumMod val="50000"/>
                  </a:schemeClr>
                </a:solidFill>
                <a:latin typeface="+mn-ea"/>
                <a:cs typeface="Arial" pitchFamily="34" charset="0"/>
              </a:rPr>
              <a:t>SMRL </a:t>
            </a:r>
            <a:r>
              <a:rPr lang="en-US" altLang="ko-KR" sz="800" dirty="0">
                <a:solidFill>
                  <a:schemeClr val="bg1">
                    <a:lumMod val="50000"/>
                  </a:schemeClr>
                </a:solidFill>
                <a:latin typeface="+mn-ea"/>
                <a:cs typeface="Arial" pitchFamily="34" charset="0"/>
              </a:rPr>
              <a:t>| </a:t>
            </a:r>
            <a:fld id="{6E729FF7-A29D-47D2-B627-C23AD55AF50A}" type="datetime4">
              <a:rPr lang="en-US" altLang="ko-KR" sz="800" smtClean="0">
                <a:solidFill>
                  <a:schemeClr val="bg1">
                    <a:lumMod val="50000"/>
                  </a:schemeClr>
                </a:solidFill>
                <a:latin typeface="+mn-ea"/>
                <a:cs typeface="Arial" pitchFamily="34" charset="0"/>
              </a:rPr>
              <a:t>November 14, 2018</a:t>
            </a:fld>
            <a:r>
              <a:rPr lang="en-US" altLang="ko-KR" sz="800" baseline="0" dirty="0">
                <a:solidFill>
                  <a:schemeClr val="bg1">
                    <a:lumMod val="50000"/>
                  </a:schemeClr>
                </a:solidFill>
                <a:latin typeface="+mn-ea"/>
                <a:cs typeface="Arial" pitchFamily="34" charset="0"/>
              </a:rPr>
              <a:t> </a:t>
            </a:r>
            <a:r>
              <a:rPr lang="en-US" altLang="ko-KR" sz="800" dirty="0">
                <a:solidFill>
                  <a:schemeClr val="bg1">
                    <a:lumMod val="50000"/>
                  </a:schemeClr>
                </a:solidFill>
                <a:latin typeface="+mn-ea"/>
                <a:cs typeface="Arial" pitchFamily="34" charset="0"/>
              </a:rPr>
              <a:t>| </a:t>
            </a:r>
            <a:fld id="{A35A25D5-3029-4BF6-9925-F82496619B18}" type="slidenum">
              <a:rPr lang="ko-KR" altLang="en-US" sz="800" b="1" smtClean="0">
                <a:solidFill>
                  <a:schemeClr val="bg1">
                    <a:lumMod val="50000"/>
                  </a:schemeClr>
                </a:solidFill>
                <a:latin typeface="+mn-ea"/>
                <a:cs typeface="Arial" pitchFamily="34" charset="0"/>
              </a:rPr>
              <a:pPr algn="r" fontAlgn="auto" latinLnBrk="1">
                <a:spcBef>
                  <a:spcPts val="0"/>
                </a:spcBef>
                <a:spcAft>
                  <a:spcPts val="0"/>
                </a:spcAft>
                <a:defRPr/>
              </a:pPr>
              <a:t>‹#›</a:t>
            </a:fld>
            <a:endParaRPr lang="ko-KR" altLang="en-US" sz="800" b="1" dirty="0">
              <a:solidFill>
                <a:srgbClr val="FF0000"/>
              </a:solidFill>
              <a:latin typeface="+mn-ea"/>
              <a:cs typeface="Arial" pitchFamily="34" charset="0"/>
            </a:endParaRPr>
          </a:p>
        </p:txBody>
      </p:sp>
      <p:sp>
        <p:nvSpPr>
          <p:cNvPr id="13" name="날짜 개체 틀 5"/>
          <p:cNvSpPr txBox="1">
            <a:spLocks/>
          </p:cNvSpPr>
          <p:nvPr/>
        </p:nvSpPr>
        <p:spPr>
          <a:xfrm>
            <a:off x="142875" y="6527800"/>
            <a:ext cx="757238" cy="285750"/>
          </a:xfrm>
          <a:prstGeom prst="rect">
            <a:avLst/>
          </a:prstGeom>
        </p:spPr>
        <p:txBody>
          <a:bodyPr/>
          <a:lstStyle/>
          <a:p>
            <a:pPr fontAlgn="auto" latinLnBrk="1">
              <a:spcBef>
                <a:spcPts val="0"/>
              </a:spcBef>
              <a:spcAft>
                <a:spcPts val="0"/>
              </a:spcAft>
              <a:defRPr/>
            </a:pPr>
            <a:r>
              <a:rPr lang="en-US" altLang="ko-KR" sz="1200" b="1" dirty="0">
                <a:solidFill>
                  <a:schemeClr val="bg1">
                    <a:lumMod val="50000"/>
                  </a:schemeClr>
                </a:solidFill>
                <a:latin typeface="+mn-ea"/>
                <a:cs typeface="Arial" pitchFamily="34" charset="0"/>
              </a:rPr>
              <a:t>SMRL  |</a:t>
            </a:r>
            <a:endParaRPr lang="ko-KR" altLang="en-US" sz="1200" b="1" dirty="0">
              <a:solidFill>
                <a:schemeClr val="bg1">
                  <a:lumMod val="50000"/>
                </a:schemeClr>
              </a:solidFill>
              <a:latin typeface="+mn-ea"/>
              <a:cs typeface="Arial" pitchFamily="34" charset="0"/>
            </a:endParaRPr>
          </a:p>
        </p:txBody>
      </p:sp>
      <p:sp>
        <p:nvSpPr>
          <p:cNvPr id="14" name="날짜 개체 틀 5"/>
          <p:cNvSpPr txBox="1">
            <a:spLocks/>
          </p:cNvSpPr>
          <p:nvPr/>
        </p:nvSpPr>
        <p:spPr>
          <a:xfrm>
            <a:off x="827088" y="6510338"/>
            <a:ext cx="1584325" cy="285750"/>
          </a:xfrm>
          <a:prstGeom prst="rect">
            <a:avLst/>
          </a:prstGeom>
        </p:spPr>
        <p:txBody>
          <a:bodyPr/>
          <a:lstStyle/>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SoC &amp; Microprocessor</a:t>
            </a:r>
          </a:p>
          <a:p>
            <a:pPr fontAlgn="auto" latinLnBrk="1">
              <a:spcBef>
                <a:spcPts val="0"/>
              </a:spcBef>
              <a:spcAft>
                <a:spcPts val="0"/>
              </a:spcAft>
              <a:defRPr/>
            </a:pPr>
            <a:r>
              <a:rPr lang="en-US" altLang="ko-KR" sz="700" b="1" dirty="0">
                <a:solidFill>
                  <a:schemeClr val="bg1">
                    <a:lumMod val="50000"/>
                  </a:schemeClr>
                </a:solidFill>
                <a:latin typeface="+mn-ea"/>
                <a:cs typeface="Arial" pitchFamily="34" charset="0"/>
              </a:rPr>
              <a:t>Research Laboratory</a:t>
            </a:r>
            <a:endParaRPr lang="ko-KR" altLang="en-US" sz="700" b="1" dirty="0">
              <a:solidFill>
                <a:schemeClr val="bg1">
                  <a:lumMod val="50000"/>
                </a:schemeClr>
              </a:solidFill>
              <a:latin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763" r:id="rId1"/>
    <p:sldLayoutId id="2147483765" r:id="rId2"/>
  </p:sldLayoutIdLst>
  <p:txStyles>
    <p:titleStyle>
      <a:lvl1pPr algn="ctr" rtl="0" eaLnBrk="0" fontAlgn="base" latinLnBrk="1" hangingPunct="0">
        <a:spcBef>
          <a:spcPct val="0"/>
        </a:spcBef>
        <a:spcAft>
          <a:spcPct val="0"/>
        </a:spcAft>
        <a:defRPr sz="4400" kern="120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youtu.be/bg3h7uU_p6U"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open?id=1fmDbWMtaFuT1wJu_11-Jd31gp3Rsm1gp" TargetMode="External"/><Relationship Id="rId2" Type="http://schemas.openxmlformats.org/officeDocument/2006/relationships/hyperlink" Target="https://www.altera.com/downloads/software/quartus-ii-we/91sp2.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kyoungmin2@naver.com"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kyoungmin2@naver.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16">
            <a:extLst>
              <a:ext uri="{FF2B5EF4-FFF2-40B4-BE49-F238E27FC236}">
                <a16:creationId xmlns:a16="http://schemas.microsoft.com/office/drawing/2014/main" id="{691A7162-2962-4207-A3D1-F304892707AB}"/>
              </a:ext>
            </a:extLst>
          </p:cNvPr>
          <p:cNvSpPr txBox="1">
            <a:spLocks noChangeArrowheads="1"/>
          </p:cNvSpPr>
          <p:nvPr/>
        </p:nvSpPr>
        <p:spPr bwMode="auto">
          <a:xfrm>
            <a:off x="2514600" y="5157788"/>
            <a:ext cx="630555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ko-KR" b="1" dirty="0">
                <a:latin typeface="Verdana" panose="020B0604030504040204" pitchFamily="34" charset="0"/>
                <a:ea typeface="굴림" panose="020B0600000101010101" pitchFamily="50" charset="-127"/>
              </a:rPr>
              <a:t>Kyung Min Kim</a:t>
            </a:r>
          </a:p>
          <a:p>
            <a:pPr algn="r" eaLnBrk="1" hangingPunct="1"/>
            <a:br>
              <a:rPr lang="en-US" altLang="ko-KR" b="1" dirty="0">
                <a:latin typeface="Verdana" panose="020B0604030504040204" pitchFamily="34" charset="0"/>
                <a:ea typeface="굴림" panose="020B0600000101010101" pitchFamily="50" charset="-127"/>
              </a:rPr>
            </a:br>
            <a:r>
              <a:rPr lang="en-US" altLang="ko-KR" sz="1400" dirty="0">
                <a:latin typeface="Verdana" panose="020B0604030504040204" pitchFamily="34" charset="0"/>
                <a:ea typeface="굴림" panose="020B0600000101010101" pitchFamily="50" charset="-127"/>
              </a:rPr>
              <a:t> E-mail: kyoungmin2@naver.com</a:t>
            </a:r>
            <a:endParaRPr lang="en-US" altLang="ko-KR" sz="1400" b="1" dirty="0">
              <a:latin typeface="Verdana" panose="020B0604030504040204" pitchFamily="34" charset="0"/>
              <a:ea typeface="굴림" panose="020B0600000101010101" pitchFamily="50" charset="-127"/>
            </a:endParaRPr>
          </a:p>
          <a:p>
            <a:pPr algn="r" eaLnBrk="1" hangingPunct="1"/>
            <a:r>
              <a:rPr lang="en-US" altLang="ko-KR" sz="1400" dirty="0">
                <a:latin typeface="Verdana" panose="020B0604030504040204" pitchFamily="34" charset="0"/>
                <a:ea typeface="굴림" panose="020B0600000101010101" pitchFamily="50" charset="-127"/>
              </a:rPr>
              <a:t>SoC &amp; Microprocessor Research Laboratory</a:t>
            </a:r>
            <a:endParaRPr lang="en-US" altLang="ko-KR" sz="1400" b="1" dirty="0">
              <a:latin typeface="Verdana" panose="020B0604030504040204" pitchFamily="34" charset="0"/>
              <a:ea typeface="굴림" panose="020B0600000101010101" pitchFamily="50" charset="-127"/>
            </a:endParaRPr>
          </a:p>
        </p:txBody>
      </p:sp>
      <p:sp>
        <p:nvSpPr>
          <p:cNvPr id="13" name="TextBox 12">
            <a:extLst>
              <a:ext uri="{FF2B5EF4-FFF2-40B4-BE49-F238E27FC236}">
                <a16:creationId xmlns:a16="http://schemas.microsoft.com/office/drawing/2014/main" id="{BCF75CF3-5D28-4D4C-BBE1-00AAC9EF91D0}"/>
              </a:ext>
            </a:extLst>
          </p:cNvPr>
          <p:cNvSpPr txBox="1"/>
          <p:nvPr/>
        </p:nvSpPr>
        <p:spPr>
          <a:xfrm>
            <a:off x="152400" y="2667000"/>
            <a:ext cx="8785225" cy="1077218"/>
          </a:xfrm>
          <a:prstGeom prst="rect">
            <a:avLst/>
          </a:prstGeom>
          <a:noFill/>
        </p:spPr>
        <p:txBody>
          <a:bodyPr>
            <a:spAutoFit/>
          </a:bodyPr>
          <a:lstStyle/>
          <a:p>
            <a:pPr algn="ctr" eaLnBrk="1" hangingPunct="1">
              <a:defRPr/>
            </a:pPr>
            <a:r>
              <a:rPr lang="en-US" altLang="ko-KR" sz="3200" b="1" dirty="0">
                <a:latin typeface="Verdana" panose="020B0604030504040204" pitchFamily="34" charset="0"/>
                <a:ea typeface="굴림" panose="020B0600000101010101" pitchFamily="50" charset="-127"/>
                <a:cs typeface="Verdana" panose="020B0604030504040204" pitchFamily="34" charset="0"/>
              </a:rPr>
              <a:t>Single-Cycle ARM Processor Design</a:t>
            </a:r>
          </a:p>
          <a:p>
            <a:pPr algn="ctr" eaLnBrk="1" hangingPunct="1">
              <a:defRPr/>
            </a:pPr>
            <a:r>
              <a:rPr lang="en-US" altLang="ko-KR" sz="3200" b="1" dirty="0">
                <a:latin typeface="Verdana" panose="020B0604030504040204" pitchFamily="34" charset="0"/>
                <a:ea typeface="굴림" panose="020B0600000101010101" pitchFamily="50" charset="-127"/>
                <a:cs typeface="Verdana" panose="020B0604030504040204" pitchFamily="34" charset="0"/>
              </a:rPr>
              <a:t>2</a:t>
            </a:r>
            <a:r>
              <a:rPr lang="en-US" altLang="ko-KR" sz="3200" b="1" baseline="30000" dirty="0">
                <a:latin typeface="Verdana" panose="020B0604030504040204" pitchFamily="34" charset="0"/>
                <a:ea typeface="굴림" panose="020B0600000101010101" pitchFamily="50" charset="-127"/>
                <a:cs typeface="Verdana" panose="020B0604030504040204" pitchFamily="34" charset="0"/>
              </a:rPr>
              <a:t>nd</a:t>
            </a:r>
            <a:r>
              <a:rPr lang="en-US" altLang="ko-KR" sz="3200" b="1" dirty="0">
                <a:latin typeface="Verdana" panose="020B0604030504040204" pitchFamily="34" charset="0"/>
                <a:ea typeface="굴림" panose="020B0600000101010101" pitchFamily="50" charset="-127"/>
                <a:cs typeface="Verdana" panose="020B0604030504040204" pitchFamily="34" charset="0"/>
              </a:rPr>
              <a:t> Term Project</a:t>
            </a:r>
          </a:p>
        </p:txBody>
      </p:sp>
    </p:spTree>
    <p:extLst>
      <p:ext uri="{BB962C8B-B14F-4D97-AF65-F5344CB8AC3E}">
        <p14:creationId xmlns:p14="http://schemas.microsoft.com/office/powerpoint/2010/main" val="3865482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496300" cy="4495800"/>
          </a:xfrm>
        </p:spPr>
        <p:txBody>
          <a:bodyPr/>
          <a:lstStyle/>
          <a:p>
            <a:r>
              <a:rPr lang="en-US" altLang="ko-KR" sz="2000" dirty="0" err="1"/>
              <a:t>RegisterFile</a:t>
            </a:r>
            <a:r>
              <a:rPr lang="en-US" altLang="ko-KR" sz="2000" dirty="0"/>
              <a:t> Module</a:t>
            </a:r>
          </a:p>
          <a:p>
            <a:pPr lvl="1"/>
            <a:r>
              <a:rPr lang="en-US" altLang="ko-KR" sz="2000" dirty="0"/>
              <a:t>Register 14 ($14) – Link Register (LR)</a:t>
            </a:r>
          </a:p>
          <a:p>
            <a:pPr lvl="2"/>
            <a:r>
              <a:rPr lang="en-US" altLang="ko-KR" sz="1800" dirty="0"/>
              <a:t>This register holds </a:t>
            </a:r>
            <a:r>
              <a:rPr lang="en-US" altLang="ko-KR" sz="1800" dirty="0">
                <a:solidFill>
                  <a:srgbClr val="FF0000"/>
                </a:solidFill>
              </a:rPr>
              <a:t>the address of the next instruction </a:t>
            </a:r>
            <a:r>
              <a:rPr lang="en-US" altLang="ko-KR" sz="1800" dirty="0"/>
              <a:t>after a Branch and Link instruction</a:t>
            </a:r>
          </a:p>
          <a:p>
            <a:pPr lvl="2"/>
            <a:r>
              <a:rPr lang="en-US" altLang="ko-KR" sz="1800" dirty="0">
                <a:solidFill>
                  <a:srgbClr val="FF0000"/>
                </a:solidFill>
              </a:rPr>
              <a:t>$14 = PC + 4 </a:t>
            </a:r>
          </a:p>
          <a:p>
            <a:pPr lvl="1"/>
            <a:r>
              <a:rPr lang="en-US" altLang="ko-KR" sz="2000" dirty="0"/>
              <a:t>Register 15 ($15)</a:t>
            </a:r>
          </a:p>
          <a:p>
            <a:pPr lvl="2"/>
            <a:r>
              <a:rPr lang="en-US" altLang="ko-KR" sz="1800" dirty="0"/>
              <a:t>It can be used in most instructions as a pointer to the instruction which is </a:t>
            </a:r>
            <a:r>
              <a:rPr lang="en-US" altLang="ko-KR" sz="1800" dirty="0">
                <a:solidFill>
                  <a:srgbClr val="FF0000"/>
                </a:solidFill>
              </a:rPr>
              <a:t>two instructions after the instruction being executed</a:t>
            </a:r>
          </a:p>
          <a:p>
            <a:pPr lvl="2"/>
            <a:r>
              <a:rPr lang="en-US" altLang="ko-KR" sz="1800" dirty="0">
                <a:solidFill>
                  <a:srgbClr val="FF0000"/>
                </a:solidFill>
              </a:rPr>
              <a:t>$15 = PC + 8</a:t>
            </a:r>
            <a:r>
              <a:rPr lang="en-US" altLang="ko-KR" sz="1800" dirty="0"/>
              <a:t> </a:t>
            </a:r>
          </a:p>
          <a:p>
            <a:endParaRPr lang="en-US" altLang="ko-KR" sz="2000" dirty="0"/>
          </a:p>
          <a:p>
            <a:r>
              <a:rPr lang="en-US" altLang="ko-KR" sz="2000" dirty="0"/>
              <a:t>PC (It is different with Register 15($15))</a:t>
            </a:r>
          </a:p>
          <a:p>
            <a:pPr lvl="1"/>
            <a:r>
              <a:rPr lang="en-US" altLang="ko-KR" sz="2000" dirty="0"/>
              <a:t>PC (next instruction) = PC (current instruction) + 4</a:t>
            </a:r>
          </a:p>
        </p:txBody>
      </p:sp>
      <p:sp>
        <p:nvSpPr>
          <p:cNvPr id="2" name="제목 1"/>
          <p:cNvSpPr>
            <a:spLocks noGrp="1"/>
          </p:cNvSpPr>
          <p:nvPr>
            <p:ph type="title"/>
          </p:nvPr>
        </p:nvSpPr>
        <p:spPr/>
        <p:txBody>
          <a:bodyPr/>
          <a:lstStyle/>
          <a:p>
            <a:r>
              <a:rPr lang="en-US" altLang="ko-KR" dirty="0"/>
              <a:t>Module</a:t>
            </a:r>
            <a:endParaRPr lang="ko-KR" altLang="en-US" dirty="0"/>
          </a:p>
        </p:txBody>
      </p:sp>
    </p:spTree>
    <p:extLst>
      <p:ext uri="{BB962C8B-B14F-4D97-AF65-F5344CB8AC3E}">
        <p14:creationId xmlns:p14="http://schemas.microsoft.com/office/powerpoint/2010/main" val="2408177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496300" cy="4495800"/>
          </a:xfrm>
        </p:spPr>
        <p:txBody>
          <a:bodyPr/>
          <a:lstStyle/>
          <a:p>
            <a:r>
              <a:rPr lang="en-US" altLang="ko-KR" sz="2000" dirty="0"/>
              <a:t>Extend</a:t>
            </a:r>
            <a:r>
              <a:rPr lang="ko-KR" altLang="en-US" sz="2000" dirty="0"/>
              <a:t> </a:t>
            </a:r>
            <a:r>
              <a:rPr lang="en-US" altLang="ko-KR" sz="2000" dirty="0"/>
              <a:t>Module</a:t>
            </a:r>
          </a:p>
          <a:p>
            <a:endParaRPr lang="en-US" altLang="ko-KR" sz="2000" dirty="0"/>
          </a:p>
          <a:p>
            <a:endParaRPr lang="en-US" altLang="ko-KR" sz="2000" dirty="0"/>
          </a:p>
          <a:p>
            <a:endParaRPr lang="en-US" altLang="ko-KR" sz="2000" dirty="0"/>
          </a:p>
          <a:p>
            <a:pPr marL="0" indent="0">
              <a:buNone/>
            </a:pPr>
            <a:endParaRPr lang="en-US" altLang="ko-KR" sz="2000" dirty="0"/>
          </a:p>
          <a:p>
            <a:pPr lvl="1"/>
            <a:r>
              <a:rPr lang="en-US" altLang="ko-KR" b="1" dirty="0"/>
              <a:t>Data</a:t>
            </a:r>
            <a:r>
              <a:rPr lang="ko-KR" altLang="en-US" b="1" dirty="0"/>
              <a:t> </a:t>
            </a:r>
            <a:r>
              <a:rPr lang="en-US" altLang="ko-KR" b="1" dirty="0"/>
              <a:t>Processing</a:t>
            </a:r>
            <a:r>
              <a:rPr lang="ko-KR" altLang="en-US" b="1" dirty="0"/>
              <a:t> </a:t>
            </a:r>
            <a:r>
              <a:rPr lang="en-US" altLang="ko-KR" b="1" dirty="0"/>
              <a:t>Type: zero extended-imm8</a:t>
            </a:r>
          </a:p>
          <a:p>
            <a:pPr lvl="2"/>
            <a:r>
              <a:rPr lang="en-US" altLang="ko-KR" dirty="0"/>
              <a:t> 0000/1010</a:t>
            </a:r>
            <a:r>
              <a:rPr lang="en-US" altLang="ko-KR" sz="1050" dirty="0"/>
              <a:t>(2)</a:t>
            </a:r>
            <a:r>
              <a:rPr lang="en-US" altLang="ko-KR" dirty="0"/>
              <a:t> -&gt; </a:t>
            </a:r>
            <a:r>
              <a:rPr lang="en-US" altLang="ko-KR" dirty="0">
                <a:solidFill>
                  <a:srgbClr val="FF0000"/>
                </a:solidFill>
              </a:rPr>
              <a:t>0000/0000/0000/0000/0000/0000</a:t>
            </a:r>
            <a:r>
              <a:rPr lang="en-US" altLang="ko-KR" dirty="0"/>
              <a:t>/0000/1010</a:t>
            </a:r>
            <a:r>
              <a:rPr lang="en-US" altLang="ko-KR" sz="1050" dirty="0">
                <a:solidFill>
                  <a:prstClr val="black"/>
                </a:solidFill>
              </a:rPr>
              <a:t>(2)</a:t>
            </a:r>
            <a:endParaRPr lang="en-US" altLang="ko-KR" dirty="0"/>
          </a:p>
          <a:p>
            <a:pPr lvl="1"/>
            <a:r>
              <a:rPr lang="en-US" altLang="ko-KR" b="1" dirty="0"/>
              <a:t>Load/Store Type: zero extended-imm12</a:t>
            </a:r>
          </a:p>
          <a:p>
            <a:pPr lvl="2"/>
            <a:r>
              <a:rPr lang="en-US" altLang="ko-KR" dirty="0"/>
              <a:t> 0000/1010/0000</a:t>
            </a:r>
            <a:r>
              <a:rPr lang="en-US" altLang="ko-KR" sz="1050" dirty="0">
                <a:solidFill>
                  <a:prstClr val="black"/>
                </a:solidFill>
              </a:rPr>
              <a:t>(2)</a:t>
            </a:r>
            <a:r>
              <a:rPr lang="en-US" altLang="ko-KR" dirty="0"/>
              <a:t> -&gt; </a:t>
            </a:r>
            <a:r>
              <a:rPr lang="en-US" altLang="ko-KR" dirty="0">
                <a:solidFill>
                  <a:srgbClr val="FF0000"/>
                </a:solidFill>
              </a:rPr>
              <a:t>0000/0000/0000/0000/0000</a:t>
            </a:r>
            <a:r>
              <a:rPr lang="en-US" altLang="ko-KR" dirty="0"/>
              <a:t>/0000/1010/0000</a:t>
            </a:r>
            <a:r>
              <a:rPr lang="en-US" altLang="ko-KR" sz="1050" dirty="0">
                <a:solidFill>
                  <a:prstClr val="black"/>
                </a:solidFill>
              </a:rPr>
              <a:t>(2)</a:t>
            </a:r>
            <a:endParaRPr lang="en-US" altLang="ko-KR" dirty="0"/>
          </a:p>
          <a:p>
            <a:pPr lvl="1"/>
            <a:r>
              <a:rPr lang="en-US" altLang="ko-KR" b="1" dirty="0"/>
              <a:t>Branch Type: sign-extended-imm24, shifting left two bits</a:t>
            </a:r>
          </a:p>
          <a:p>
            <a:pPr lvl="2"/>
            <a:r>
              <a:rPr lang="en-US" altLang="ko-KR" dirty="0"/>
              <a:t> </a:t>
            </a:r>
            <a:r>
              <a:rPr lang="en-US" altLang="ko-KR" dirty="0">
                <a:solidFill>
                  <a:srgbClr val="FF0000"/>
                </a:solidFill>
              </a:rPr>
              <a:t>1</a:t>
            </a:r>
            <a:r>
              <a:rPr lang="en-US" altLang="ko-KR" dirty="0"/>
              <a:t>000/0000/0000/0000/</a:t>
            </a:r>
            <a:r>
              <a:rPr lang="en-US" altLang="ko-KR" dirty="0">
                <a:solidFill>
                  <a:srgbClr val="FF0000"/>
                </a:solidFill>
              </a:rPr>
              <a:t>1010</a:t>
            </a:r>
            <a:r>
              <a:rPr lang="en-US" altLang="ko-KR" dirty="0"/>
              <a:t>/0000</a:t>
            </a:r>
            <a:r>
              <a:rPr lang="en-US" altLang="ko-KR" sz="1050" dirty="0">
                <a:solidFill>
                  <a:prstClr val="black"/>
                </a:solidFill>
              </a:rPr>
              <a:t>(2) </a:t>
            </a:r>
            <a:r>
              <a:rPr lang="en-US" altLang="ko-KR" dirty="0"/>
              <a:t>-&gt;</a:t>
            </a:r>
            <a:br>
              <a:rPr lang="en-US" altLang="ko-KR" dirty="0"/>
            </a:br>
            <a:r>
              <a:rPr lang="en-US" altLang="ko-KR" dirty="0"/>
              <a:t>			</a:t>
            </a:r>
            <a:r>
              <a:rPr lang="en-US" altLang="ko-KR" dirty="0">
                <a:solidFill>
                  <a:srgbClr val="FF0000"/>
                </a:solidFill>
              </a:rPr>
              <a:t>1111</a:t>
            </a:r>
            <a:r>
              <a:rPr lang="en-US" altLang="ko-KR" dirty="0"/>
              <a:t>/</a:t>
            </a:r>
            <a:r>
              <a:rPr lang="en-US" altLang="ko-KR" dirty="0">
                <a:solidFill>
                  <a:srgbClr val="FF0000"/>
                </a:solidFill>
              </a:rPr>
              <a:t>11</a:t>
            </a:r>
            <a:r>
              <a:rPr lang="en-US" altLang="ko-KR" dirty="0"/>
              <a:t>10/0000/0000/0000/00</a:t>
            </a:r>
            <a:r>
              <a:rPr lang="en-US" altLang="ko-KR" dirty="0">
                <a:solidFill>
                  <a:srgbClr val="FF0000"/>
                </a:solidFill>
              </a:rPr>
              <a:t>10</a:t>
            </a:r>
            <a:r>
              <a:rPr lang="en-US" altLang="ko-KR" dirty="0"/>
              <a:t>/</a:t>
            </a:r>
            <a:r>
              <a:rPr lang="en-US" altLang="ko-KR" dirty="0">
                <a:solidFill>
                  <a:srgbClr val="FF0000"/>
                </a:solidFill>
              </a:rPr>
              <a:t>10</a:t>
            </a:r>
            <a:r>
              <a:rPr lang="en-US" altLang="ko-KR" dirty="0"/>
              <a:t>00/0000</a:t>
            </a:r>
            <a:r>
              <a:rPr lang="en-US" altLang="ko-KR" sz="1050" dirty="0">
                <a:solidFill>
                  <a:prstClr val="black"/>
                </a:solidFill>
              </a:rPr>
              <a:t>(2)</a:t>
            </a:r>
            <a:endParaRPr lang="en-US" altLang="ko-KR" dirty="0"/>
          </a:p>
          <a:p>
            <a:pPr lvl="2"/>
            <a:r>
              <a:rPr lang="en-US" altLang="ko-KR" dirty="0"/>
              <a:t> </a:t>
            </a:r>
            <a:r>
              <a:rPr lang="en-US" altLang="ko-KR" dirty="0">
                <a:solidFill>
                  <a:srgbClr val="FF0000"/>
                </a:solidFill>
              </a:rPr>
              <a:t>0</a:t>
            </a:r>
            <a:r>
              <a:rPr lang="en-US" altLang="ko-KR" dirty="0"/>
              <a:t>000/0000/0000/0000/</a:t>
            </a:r>
            <a:r>
              <a:rPr lang="en-US" altLang="ko-KR" dirty="0">
                <a:solidFill>
                  <a:srgbClr val="FF0000"/>
                </a:solidFill>
              </a:rPr>
              <a:t>1010</a:t>
            </a:r>
            <a:r>
              <a:rPr lang="en-US" altLang="ko-KR" dirty="0"/>
              <a:t>/0000</a:t>
            </a:r>
            <a:r>
              <a:rPr lang="en-US" altLang="ko-KR" sz="1050" dirty="0">
                <a:solidFill>
                  <a:prstClr val="black"/>
                </a:solidFill>
              </a:rPr>
              <a:t>(2) </a:t>
            </a:r>
            <a:r>
              <a:rPr lang="en-US" altLang="ko-KR" dirty="0"/>
              <a:t>-&gt;</a:t>
            </a:r>
            <a:br>
              <a:rPr lang="en-US" altLang="ko-KR" dirty="0"/>
            </a:br>
            <a:r>
              <a:rPr lang="en-US" altLang="ko-KR" dirty="0"/>
              <a:t>			</a:t>
            </a:r>
            <a:r>
              <a:rPr lang="en-US" altLang="ko-KR" dirty="0">
                <a:solidFill>
                  <a:srgbClr val="FF0000"/>
                </a:solidFill>
              </a:rPr>
              <a:t>0000</a:t>
            </a:r>
            <a:r>
              <a:rPr lang="en-US" altLang="ko-KR" dirty="0"/>
              <a:t>/</a:t>
            </a:r>
            <a:r>
              <a:rPr lang="en-US" altLang="ko-KR" dirty="0">
                <a:solidFill>
                  <a:srgbClr val="FF0000"/>
                </a:solidFill>
              </a:rPr>
              <a:t>00</a:t>
            </a:r>
            <a:r>
              <a:rPr lang="en-US" altLang="ko-KR" dirty="0"/>
              <a:t>00/0000/0000/0000/00</a:t>
            </a:r>
            <a:r>
              <a:rPr lang="en-US" altLang="ko-KR" dirty="0">
                <a:solidFill>
                  <a:srgbClr val="FF0000"/>
                </a:solidFill>
              </a:rPr>
              <a:t>10</a:t>
            </a:r>
            <a:r>
              <a:rPr lang="en-US" altLang="ko-KR" dirty="0"/>
              <a:t>/</a:t>
            </a:r>
            <a:r>
              <a:rPr lang="en-US" altLang="ko-KR" dirty="0">
                <a:solidFill>
                  <a:srgbClr val="FF0000"/>
                </a:solidFill>
              </a:rPr>
              <a:t>10</a:t>
            </a:r>
            <a:r>
              <a:rPr lang="en-US" altLang="ko-KR" dirty="0"/>
              <a:t>00/0000</a:t>
            </a:r>
            <a:r>
              <a:rPr lang="en-US" altLang="ko-KR" sz="1050" dirty="0"/>
              <a:t>(2</a:t>
            </a:r>
            <a:r>
              <a:rPr lang="en-US" altLang="ko-KR" sz="1050" dirty="0">
                <a:solidFill>
                  <a:prstClr val="black"/>
                </a:solidFill>
              </a:rPr>
              <a:t>)</a:t>
            </a:r>
            <a:endParaRPr lang="en-US" altLang="ko-KR" dirty="0"/>
          </a:p>
        </p:txBody>
      </p:sp>
      <p:sp>
        <p:nvSpPr>
          <p:cNvPr id="2" name="제목 1"/>
          <p:cNvSpPr>
            <a:spLocks noGrp="1"/>
          </p:cNvSpPr>
          <p:nvPr>
            <p:ph type="title"/>
          </p:nvPr>
        </p:nvSpPr>
        <p:spPr/>
        <p:txBody>
          <a:bodyPr/>
          <a:lstStyle/>
          <a:p>
            <a:r>
              <a:rPr lang="en-US" altLang="ko-KR" dirty="0"/>
              <a:t>Module</a:t>
            </a:r>
            <a:endParaRPr lang="ko-KR" altLang="en-US" dirty="0"/>
          </a:p>
        </p:txBody>
      </p:sp>
      <p:pic>
        <p:nvPicPr>
          <p:cNvPr id="23" name="그림 22">
            <a:extLst>
              <a:ext uri="{FF2B5EF4-FFF2-40B4-BE49-F238E27FC236}">
                <a16:creationId xmlns:a16="http://schemas.microsoft.com/office/drawing/2014/main" id="{BFCE9E4D-75AB-4868-B88E-A5F31CD72522}"/>
              </a:ext>
            </a:extLst>
          </p:cNvPr>
          <p:cNvPicPr>
            <a:picLocks noChangeAspect="1"/>
          </p:cNvPicPr>
          <p:nvPr/>
        </p:nvPicPr>
        <p:blipFill>
          <a:blip r:embed="rId3"/>
          <a:stretch>
            <a:fillRect/>
          </a:stretch>
        </p:blipFill>
        <p:spPr>
          <a:xfrm>
            <a:off x="838200" y="1549280"/>
            <a:ext cx="4009764" cy="1270120"/>
          </a:xfrm>
          <a:prstGeom prst="rect">
            <a:avLst/>
          </a:prstGeom>
          <a:ln>
            <a:solidFill>
              <a:schemeClr val="tx1"/>
            </a:solidFill>
          </a:ln>
        </p:spPr>
      </p:pic>
    </p:spTree>
    <p:extLst>
      <p:ext uri="{BB962C8B-B14F-4D97-AF65-F5344CB8AC3E}">
        <p14:creationId xmlns:p14="http://schemas.microsoft.com/office/powerpoint/2010/main" val="503989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496300" cy="4495800"/>
          </a:xfrm>
        </p:spPr>
        <p:txBody>
          <a:bodyPr/>
          <a:lstStyle/>
          <a:p>
            <a:r>
              <a:rPr lang="en-US" altLang="ko-KR" sz="2000" b="1" dirty="0" err="1"/>
              <a:t>RegSrc</a:t>
            </a:r>
            <a:endParaRPr lang="en-US" altLang="ko-KR" sz="2000" b="1" dirty="0"/>
          </a:p>
          <a:p>
            <a:endParaRPr lang="en-US" altLang="ko-KR" dirty="0"/>
          </a:p>
          <a:p>
            <a:endParaRPr lang="en-US" altLang="ko-KR" b="1" dirty="0"/>
          </a:p>
          <a:p>
            <a:endParaRPr lang="en-US" altLang="ko-KR" dirty="0"/>
          </a:p>
          <a:p>
            <a:endParaRPr lang="en-US" altLang="ko-KR" b="1" dirty="0"/>
          </a:p>
          <a:p>
            <a:endParaRPr lang="en-US" altLang="ko-KR" dirty="0"/>
          </a:p>
          <a:p>
            <a:pPr lvl="1"/>
            <a:r>
              <a:rPr lang="en-US" altLang="ko-KR" b="1" dirty="0" err="1"/>
              <a:t>RegSrc</a:t>
            </a:r>
            <a:r>
              <a:rPr lang="en-US" altLang="ko-KR" b="1" dirty="0"/>
              <a:t>[0] = “0” : ADD, SUB, CMP, MOV, LDR, STR</a:t>
            </a:r>
          </a:p>
          <a:p>
            <a:pPr lvl="2"/>
            <a:r>
              <a:rPr lang="en-US" altLang="ko-KR" dirty="0"/>
              <a:t>Using Register[</a:t>
            </a:r>
            <a:r>
              <a:rPr lang="en-US" altLang="ko-KR" dirty="0" err="1"/>
              <a:t>inst</a:t>
            </a:r>
            <a:r>
              <a:rPr lang="en-US" altLang="ko-KR" dirty="0"/>
              <a:t>(19:16)]</a:t>
            </a:r>
          </a:p>
          <a:p>
            <a:pPr lvl="1"/>
            <a:r>
              <a:rPr lang="en-US" altLang="ko-KR" b="1" dirty="0" err="1"/>
              <a:t>RegSrc</a:t>
            </a:r>
            <a:r>
              <a:rPr lang="en-US" altLang="ko-KR" b="1" dirty="0"/>
              <a:t>[0] = “1” : B, BL</a:t>
            </a:r>
          </a:p>
          <a:p>
            <a:pPr lvl="2"/>
            <a:r>
              <a:rPr lang="en-US" altLang="ko-KR" dirty="0"/>
              <a:t>Using Register[15] for calculating branch target address</a:t>
            </a:r>
          </a:p>
          <a:p>
            <a:pPr lvl="1"/>
            <a:endParaRPr lang="en-US" altLang="ko-KR" b="1" dirty="0"/>
          </a:p>
          <a:p>
            <a:pPr lvl="1"/>
            <a:endParaRPr lang="en-US" altLang="ko-KR" dirty="0"/>
          </a:p>
          <a:p>
            <a:pPr lvl="1"/>
            <a:endParaRPr lang="en-US" altLang="ko-KR" b="1" dirty="0"/>
          </a:p>
          <a:p>
            <a:endParaRPr lang="en-US" altLang="ko-KR" b="1" dirty="0"/>
          </a:p>
        </p:txBody>
      </p:sp>
      <p:sp>
        <p:nvSpPr>
          <p:cNvPr id="2" name="제목 1"/>
          <p:cNvSpPr>
            <a:spLocks noGrp="1"/>
          </p:cNvSpPr>
          <p:nvPr>
            <p:ph type="title"/>
          </p:nvPr>
        </p:nvSpPr>
        <p:spPr/>
        <p:txBody>
          <a:bodyPr/>
          <a:lstStyle/>
          <a:p>
            <a:r>
              <a:rPr lang="en-US" altLang="ko-KR" dirty="0"/>
              <a:t>Control signal</a:t>
            </a:r>
            <a:endParaRPr lang="ko-KR" altLang="en-US" dirty="0"/>
          </a:p>
        </p:txBody>
      </p:sp>
      <p:pic>
        <p:nvPicPr>
          <p:cNvPr id="6" name="그림 5">
            <a:extLst>
              <a:ext uri="{FF2B5EF4-FFF2-40B4-BE49-F238E27FC236}">
                <a16:creationId xmlns:a16="http://schemas.microsoft.com/office/drawing/2014/main" id="{1CED4F16-FDD4-4C4A-A1EE-0513F3527422}"/>
              </a:ext>
            </a:extLst>
          </p:cNvPr>
          <p:cNvPicPr>
            <a:picLocks noChangeAspect="1"/>
          </p:cNvPicPr>
          <p:nvPr/>
        </p:nvPicPr>
        <p:blipFill>
          <a:blip r:embed="rId3"/>
          <a:stretch>
            <a:fillRect/>
          </a:stretch>
        </p:blipFill>
        <p:spPr>
          <a:xfrm>
            <a:off x="838200" y="1524000"/>
            <a:ext cx="1253138" cy="1447800"/>
          </a:xfrm>
          <a:prstGeom prst="rect">
            <a:avLst/>
          </a:prstGeom>
          <a:ln>
            <a:solidFill>
              <a:schemeClr val="tx1"/>
            </a:solidFill>
          </a:ln>
        </p:spPr>
      </p:pic>
    </p:spTree>
    <p:extLst>
      <p:ext uri="{BB962C8B-B14F-4D97-AF65-F5344CB8AC3E}">
        <p14:creationId xmlns:p14="http://schemas.microsoft.com/office/powerpoint/2010/main" val="341580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CF75CF3-5D28-4D4C-BBE1-00AAC9EF91D0}"/>
              </a:ext>
            </a:extLst>
          </p:cNvPr>
          <p:cNvSpPr txBox="1"/>
          <p:nvPr/>
        </p:nvSpPr>
        <p:spPr>
          <a:xfrm>
            <a:off x="152400" y="2667000"/>
            <a:ext cx="8785225" cy="1077218"/>
          </a:xfrm>
          <a:prstGeom prst="rect">
            <a:avLst/>
          </a:prstGeom>
          <a:noFill/>
        </p:spPr>
        <p:txBody>
          <a:bodyPr>
            <a:spAutoFit/>
          </a:bodyPr>
          <a:lstStyle/>
          <a:p>
            <a:pPr algn="ctr" eaLnBrk="1" hangingPunct="1">
              <a:defRPr/>
            </a:pPr>
            <a:r>
              <a:rPr lang="en-US" altLang="ko-KR" sz="3200" b="1" dirty="0">
                <a:latin typeface="Verdana" panose="020B0604030504040204" pitchFamily="34" charset="0"/>
                <a:ea typeface="굴림" panose="020B0600000101010101" pitchFamily="50" charset="-127"/>
                <a:cs typeface="Verdana" panose="020B0604030504040204" pitchFamily="34" charset="0"/>
              </a:rPr>
              <a:t>Tutorial 1 </a:t>
            </a:r>
          </a:p>
          <a:p>
            <a:pPr algn="ctr" eaLnBrk="1" hangingPunct="1">
              <a:defRPr/>
            </a:pPr>
            <a:r>
              <a:rPr lang="en-US" altLang="ko-KR" sz="3200" dirty="0">
                <a:latin typeface="Verdana" panose="020B0604030504040204" pitchFamily="34" charset="0"/>
                <a:ea typeface="굴림" panose="020B0600000101010101" pitchFamily="50" charset="-127"/>
                <a:cs typeface="Verdana" panose="020B0604030504040204" pitchFamily="34" charset="0"/>
              </a:rPr>
              <a:t>Programming the DE2 board </a:t>
            </a:r>
          </a:p>
        </p:txBody>
      </p:sp>
      <p:sp>
        <p:nvSpPr>
          <p:cNvPr id="3" name="직사각형 2">
            <a:extLst>
              <a:ext uri="{FF2B5EF4-FFF2-40B4-BE49-F238E27FC236}">
                <a16:creationId xmlns:a16="http://schemas.microsoft.com/office/drawing/2014/main" id="{6D4230FB-B7C8-4163-8F92-D4F4B990D7B4}"/>
              </a:ext>
            </a:extLst>
          </p:cNvPr>
          <p:cNvSpPr/>
          <p:nvPr/>
        </p:nvSpPr>
        <p:spPr>
          <a:xfrm>
            <a:off x="3058318" y="3962400"/>
            <a:ext cx="2973387" cy="369887"/>
          </a:xfrm>
          <a:prstGeom prst="rect">
            <a:avLst/>
          </a:prstGeom>
        </p:spPr>
        <p:txBody>
          <a:bodyPr wrap="none">
            <a:spAutoFit/>
          </a:bodyPr>
          <a:lstStyle/>
          <a:p>
            <a:pPr eaLnBrk="1" latinLnBrk="1" hangingPunct="1">
              <a:spcBef>
                <a:spcPct val="50000"/>
              </a:spcBef>
              <a:defRPr/>
            </a:pPr>
            <a:r>
              <a:rPr lang="en-US" altLang="ko-KR" dirty="0">
                <a:effectLst>
                  <a:outerShdw blurRad="38100" dist="38100" dir="2700000" algn="tl">
                    <a:srgbClr val="000000">
                      <a:alpha val="43137"/>
                    </a:srgbClr>
                  </a:outerShdw>
                </a:effectLst>
                <a:ea typeface="굴림" charset="-127"/>
                <a:hlinkClick r:id="rId2"/>
              </a:rPr>
              <a:t>http://youtu.be/bg3h7uU_p6U</a:t>
            </a:r>
            <a:endParaRPr lang="ko-KR" altLang="en-US" dirty="0">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2353289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sp>
        <p:nvSpPr>
          <p:cNvPr id="34" name="텍스트 개체 틀 4"/>
          <p:cNvSpPr>
            <a:spLocks noGrp="1"/>
          </p:cNvSpPr>
          <p:nvPr>
            <p:ph type="body" sz="quarter" idx="12"/>
          </p:nvPr>
        </p:nvSpPr>
        <p:spPr>
          <a:xfrm>
            <a:off x="419100" y="1143000"/>
            <a:ext cx="8343900" cy="984364"/>
          </a:xfrm>
        </p:spPr>
        <p:txBody>
          <a:bodyPr/>
          <a:lstStyle/>
          <a:p>
            <a:r>
              <a:rPr lang="en-US" altLang="ko-KR" dirty="0"/>
              <a:t>Install Quartus2 9.1sp2 Web Edition</a:t>
            </a:r>
          </a:p>
          <a:p>
            <a:pPr marL="457200" lvl="1" indent="0">
              <a:buNone/>
            </a:pPr>
            <a:r>
              <a:rPr lang="en-US" altLang="ko-KR" sz="1400" dirty="0"/>
              <a:t>Official Website: </a:t>
            </a:r>
            <a:r>
              <a:rPr lang="en-US" altLang="ko-KR" sz="1400" dirty="0">
                <a:hlinkClick r:id="rId2"/>
              </a:rPr>
              <a:t>https://www.altera.com/downloads/software/quartus-ii-we/91sp2.html</a:t>
            </a:r>
            <a:endParaRPr lang="en-US" altLang="ko-KR" sz="1400" dirty="0"/>
          </a:p>
          <a:p>
            <a:pPr marL="457200" lvl="1" indent="0">
              <a:buNone/>
            </a:pPr>
            <a:r>
              <a:rPr lang="en-US" altLang="ko-KR" sz="1400" dirty="0"/>
              <a:t>Google Drive: </a:t>
            </a:r>
            <a:r>
              <a:rPr lang="en-US" altLang="ko-KR" sz="1400" dirty="0">
                <a:hlinkClick r:id="rId3"/>
              </a:rPr>
              <a:t>https://drive.google.com/open?id=1fmDbWMtaFuT1wJu_11-Jd31gp3Rsm1gp</a:t>
            </a:r>
            <a:endParaRPr lang="ko-KR" altLang="en-US" sz="1400" dirty="0"/>
          </a:p>
        </p:txBody>
      </p:sp>
      <p:pic>
        <p:nvPicPr>
          <p:cNvPr id="3" name="그림 2">
            <a:extLst>
              <a:ext uri="{FF2B5EF4-FFF2-40B4-BE49-F238E27FC236}">
                <a16:creationId xmlns:a16="http://schemas.microsoft.com/office/drawing/2014/main" id="{B88ADB9E-A4F2-4A8D-B656-5190BDF45D4A}"/>
              </a:ext>
            </a:extLst>
          </p:cNvPr>
          <p:cNvPicPr>
            <a:picLocks noChangeAspect="1"/>
          </p:cNvPicPr>
          <p:nvPr/>
        </p:nvPicPr>
        <p:blipFill>
          <a:blip r:embed="rId4"/>
          <a:stretch>
            <a:fillRect/>
          </a:stretch>
        </p:blipFill>
        <p:spPr>
          <a:xfrm>
            <a:off x="628650" y="2280445"/>
            <a:ext cx="7924800" cy="2898362"/>
          </a:xfrm>
          <a:prstGeom prst="rect">
            <a:avLst/>
          </a:prstGeom>
        </p:spPr>
      </p:pic>
      <p:sp>
        <p:nvSpPr>
          <p:cNvPr id="4" name="직사각형 3">
            <a:extLst>
              <a:ext uri="{FF2B5EF4-FFF2-40B4-BE49-F238E27FC236}">
                <a16:creationId xmlns:a16="http://schemas.microsoft.com/office/drawing/2014/main" id="{675A6FF8-60C1-48DE-A06F-3308735D76B7}"/>
              </a:ext>
            </a:extLst>
          </p:cNvPr>
          <p:cNvSpPr/>
          <p:nvPr/>
        </p:nvSpPr>
        <p:spPr>
          <a:xfrm>
            <a:off x="4114800" y="4267200"/>
            <a:ext cx="1066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03865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pic>
        <p:nvPicPr>
          <p:cNvPr id="6" name="그림 5"/>
          <p:cNvPicPr>
            <a:picLocks noChangeAspect="1"/>
          </p:cNvPicPr>
          <p:nvPr/>
        </p:nvPicPr>
        <p:blipFill>
          <a:blip r:embed="rId2"/>
          <a:stretch>
            <a:fillRect/>
          </a:stretch>
        </p:blipFill>
        <p:spPr>
          <a:xfrm>
            <a:off x="419100" y="1828800"/>
            <a:ext cx="8298606" cy="4495800"/>
          </a:xfrm>
          <a:prstGeom prst="rect">
            <a:avLst/>
          </a:prstGeom>
          <a:ln>
            <a:noFill/>
          </a:ln>
        </p:spPr>
      </p:pic>
      <p:sp>
        <p:nvSpPr>
          <p:cNvPr id="7" name="직사각형 6"/>
          <p:cNvSpPr/>
          <p:nvPr/>
        </p:nvSpPr>
        <p:spPr>
          <a:xfrm>
            <a:off x="3352800" y="4114800"/>
            <a:ext cx="838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4"/>
          <p:cNvSpPr>
            <a:spLocks noGrp="1"/>
          </p:cNvSpPr>
          <p:nvPr>
            <p:ph type="body" sz="quarter" idx="12"/>
          </p:nvPr>
        </p:nvSpPr>
        <p:spPr>
          <a:xfrm>
            <a:off x="419100" y="1143000"/>
            <a:ext cx="8343900" cy="984364"/>
          </a:xfrm>
        </p:spPr>
        <p:txBody>
          <a:bodyPr/>
          <a:lstStyle/>
          <a:p>
            <a:r>
              <a:rPr lang="en-US" altLang="ko-KR" dirty="0"/>
              <a:t>How to use</a:t>
            </a:r>
          </a:p>
        </p:txBody>
      </p:sp>
    </p:spTree>
    <p:extLst>
      <p:ext uri="{BB962C8B-B14F-4D97-AF65-F5344CB8AC3E}">
        <p14:creationId xmlns:p14="http://schemas.microsoft.com/office/powerpoint/2010/main" val="393853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343900" cy="984364"/>
          </a:xfrm>
        </p:spPr>
        <p:txBody>
          <a:bodyPr/>
          <a:lstStyle/>
          <a:p>
            <a:r>
              <a:rPr lang="en-US" altLang="ko-KR" dirty="0"/>
              <a:t>How to use</a:t>
            </a:r>
          </a:p>
        </p:txBody>
      </p:sp>
      <p:pic>
        <p:nvPicPr>
          <p:cNvPr id="3" name="그림 2"/>
          <p:cNvPicPr>
            <a:picLocks noChangeAspect="1"/>
          </p:cNvPicPr>
          <p:nvPr/>
        </p:nvPicPr>
        <p:blipFill>
          <a:blip r:embed="rId2"/>
          <a:stretch>
            <a:fillRect/>
          </a:stretch>
        </p:blipFill>
        <p:spPr>
          <a:xfrm>
            <a:off x="1895153" y="1643320"/>
            <a:ext cx="5391793" cy="4202626"/>
          </a:xfrm>
          <a:prstGeom prst="rect">
            <a:avLst/>
          </a:prstGeom>
          <a:ln>
            <a:noFill/>
          </a:ln>
        </p:spPr>
      </p:pic>
    </p:spTree>
    <p:extLst>
      <p:ext uri="{BB962C8B-B14F-4D97-AF65-F5344CB8AC3E}">
        <p14:creationId xmlns:p14="http://schemas.microsoft.com/office/powerpoint/2010/main" val="1744386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CE1F68BC-BCFC-4951-A299-407E8BD718B5}"/>
              </a:ext>
            </a:extLst>
          </p:cNvPr>
          <p:cNvPicPr>
            <a:picLocks noChangeAspect="1"/>
          </p:cNvPicPr>
          <p:nvPr/>
        </p:nvPicPr>
        <p:blipFill>
          <a:blip r:embed="rId2"/>
          <a:stretch>
            <a:fillRect/>
          </a:stretch>
        </p:blipFill>
        <p:spPr>
          <a:xfrm>
            <a:off x="597349" y="2302472"/>
            <a:ext cx="3898450" cy="4039281"/>
          </a:xfrm>
          <a:prstGeom prst="rect">
            <a:avLst/>
          </a:prstGeom>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9944100" cy="984364"/>
          </a:xfrm>
        </p:spPr>
        <p:txBody>
          <a:bodyPr/>
          <a:lstStyle/>
          <a:p>
            <a:r>
              <a:rPr lang="en-US" altLang="ko-KR" dirty="0"/>
              <a:t>How to use</a:t>
            </a:r>
          </a:p>
          <a:p>
            <a:pPr lvl="1"/>
            <a:r>
              <a:rPr lang="en-US" altLang="ko-KR" dirty="0"/>
              <a:t>You need to set the device number of the board you have received</a:t>
            </a:r>
          </a:p>
          <a:p>
            <a:pPr lvl="2"/>
            <a:r>
              <a:rPr lang="en-US" altLang="ko-KR" dirty="0">
                <a:solidFill>
                  <a:srgbClr val="FF0000"/>
                </a:solidFill>
              </a:rPr>
              <a:t>Please check the device number because devices can have different numbers</a:t>
            </a:r>
          </a:p>
        </p:txBody>
      </p:sp>
      <p:sp>
        <p:nvSpPr>
          <p:cNvPr id="6" name="직사각형 5"/>
          <p:cNvSpPr/>
          <p:nvPr/>
        </p:nvSpPr>
        <p:spPr>
          <a:xfrm>
            <a:off x="692988" y="2894818"/>
            <a:ext cx="2133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685799" y="5068371"/>
            <a:ext cx="3531396"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3124200" y="6004666"/>
            <a:ext cx="685800" cy="3033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a:extLst>
              <a:ext uri="{FF2B5EF4-FFF2-40B4-BE49-F238E27FC236}">
                <a16:creationId xmlns:a16="http://schemas.microsoft.com/office/drawing/2014/main" id="{DE894839-BEB1-40FA-9DAA-0E213A98FDD6}"/>
              </a:ext>
            </a:extLst>
          </p:cNvPr>
          <p:cNvPicPr>
            <a:picLocks noChangeAspect="1"/>
          </p:cNvPicPr>
          <p:nvPr/>
        </p:nvPicPr>
        <p:blipFill>
          <a:blip r:embed="rId3"/>
          <a:stretch>
            <a:fillRect/>
          </a:stretch>
        </p:blipFill>
        <p:spPr>
          <a:xfrm rot="16200000">
            <a:off x="5999434" y="2622289"/>
            <a:ext cx="2320981" cy="3094641"/>
          </a:xfrm>
          <a:prstGeom prst="rect">
            <a:avLst/>
          </a:prstGeom>
        </p:spPr>
      </p:pic>
      <p:sp>
        <p:nvSpPr>
          <p:cNvPr id="10" name="직사각형 9">
            <a:extLst>
              <a:ext uri="{FF2B5EF4-FFF2-40B4-BE49-F238E27FC236}">
                <a16:creationId xmlns:a16="http://schemas.microsoft.com/office/drawing/2014/main" id="{841BB6CB-B700-4E02-8DBA-7B08EF18D06C}"/>
              </a:ext>
            </a:extLst>
          </p:cNvPr>
          <p:cNvSpPr/>
          <p:nvPr/>
        </p:nvSpPr>
        <p:spPr>
          <a:xfrm>
            <a:off x="7467600" y="3995821"/>
            <a:ext cx="457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화살표 연결선 10">
            <a:extLst>
              <a:ext uri="{FF2B5EF4-FFF2-40B4-BE49-F238E27FC236}">
                <a16:creationId xmlns:a16="http://schemas.microsoft.com/office/drawing/2014/main" id="{68062930-143F-4EB5-AEC4-63E6A84D9CB1}"/>
              </a:ext>
            </a:extLst>
          </p:cNvPr>
          <p:cNvCxnSpPr>
            <a:cxnSpLocks/>
            <a:stCxn id="10" idx="1"/>
            <a:endCxn id="7" idx="3"/>
          </p:cNvCxnSpPr>
          <p:nvPr/>
        </p:nvCxnSpPr>
        <p:spPr>
          <a:xfrm flipH="1">
            <a:off x="4217195" y="4262521"/>
            <a:ext cx="3250405" cy="920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237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343900" cy="984364"/>
          </a:xfrm>
        </p:spPr>
        <p:txBody>
          <a:bodyPr/>
          <a:lstStyle/>
          <a:p>
            <a:r>
              <a:rPr lang="en-US" altLang="ko-KR" dirty="0"/>
              <a:t>How to use</a:t>
            </a:r>
          </a:p>
          <a:p>
            <a:pPr marL="457200" lvl="1" indent="0">
              <a:buNone/>
            </a:pPr>
            <a:r>
              <a:rPr lang="en-US" altLang="ko-KR" sz="1400" dirty="0"/>
              <a:t>File </a:t>
            </a:r>
            <a:r>
              <a:rPr lang="en-US" altLang="ko-KR" sz="1400" dirty="0">
                <a:sym typeface="Wingdings" panose="05000000000000000000" pitchFamily="2" charset="2"/>
              </a:rPr>
              <a:t> New  Verilog HDL File  OK</a:t>
            </a:r>
            <a:endParaRPr lang="en-US" altLang="ko-KR" sz="1400" dirty="0"/>
          </a:p>
        </p:txBody>
      </p:sp>
      <p:pic>
        <p:nvPicPr>
          <p:cNvPr id="3" name="그림 2"/>
          <p:cNvPicPr>
            <a:picLocks noChangeAspect="1"/>
          </p:cNvPicPr>
          <p:nvPr/>
        </p:nvPicPr>
        <p:blipFill>
          <a:blip r:embed="rId2"/>
          <a:stretch>
            <a:fillRect/>
          </a:stretch>
        </p:blipFill>
        <p:spPr>
          <a:xfrm>
            <a:off x="3257550" y="1905000"/>
            <a:ext cx="2667000" cy="4362450"/>
          </a:xfrm>
          <a:prstGeom prst="rect">
            <a:avLst/>
          </a:prstGeom>
        </p:spPr>
      </p:pic>
      <p:sp>
        <p:nvSpPr>
          <p:cNvPr id="10" name="직사각형 9"/>
          <p:cNvSpPr/>
          <p:nvPr/>
        </p:nvSpPr>
        <p:spPr>
          <a:xfrm>
            <a:off x="3733800" y="3581400"/>
            <a:ext cx="1905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3505200" y="5943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5165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1606720" y="1524000"/>
            <a:ext cx="5968660" cy="4709355"/>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343900" cy="984364"/>
          </a:xfrm>
        </p:spPr>
        <p:txBody>
          <a:bodyPr/>
          <a:lstStyle/>
          <a:p>
            <a:r>
              <a:rPr lang="en-US" altLang="ko-KR" dirty="0"/>
              <a:t>How to use</a:t>
            </a:r>
          </a:p>
        </p:txBody>
      </p:sp>
      <p:sp>
        <p:nvSpPr>
          <p:cNvPr id="10" name="직사각형 9"/>
          <p:cNvSpPr/>
          <p:nvPr/>
        </p:nvSpPr>
        <p:spPr>
          <a:xfrm>
            <a:off x="4007113" y="2523072"/>
            <a:ext cx="457200" cy="133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6216913" y="1948223"/>
            <a:ext cx="228600" cy="2412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4528260" y="2493642"/>
            <a:ext cx="2514600" cy="307777"/>
          </a:xfrm>
          <a:prstGeom prst="rect">
            <a:avLst/>
          </a:prstGeom>
          <a:noFill/>
        </p:spPr>
        <p:txBody>
          <a:bodyPr wrap="square" rtlCol="0">
            <a:spAutoFit/>
          </a:bodyPr>
          <a:lstStyle/>
          <a:p>
            <a:r>
              <a:rPr lang="en-US" altLang="ko-KR" sz="1400" dirty="0"/>
              <a:t>Same to project name!!</a:t>
            </a:r>
            <a:endParaRPr lang="ko-KR" altLang="en-US" sz="1400" dirty="0"/>
          </a:p>
        </p:txBody>
      </p:sp>
      <p:sp>
        <p:nvSpPr>
          <p:cNvPr id="12" name="TextBox 11"/>
          <p:cNvSpPr txBox="1"/>
          <p:nvPr/>
        </p:nvSpPr>
        <p:spPr>
          <a:xfrm>
            <a:off x="6445513" y="2068872"/>
            <a:ext cx="2514600" cy="307777"/>
          </a:xfrm>
          <a:prstGeom prst="rect">
            <a:avLst/>
          </a:prstGeom>
          <a:noFill/>
        </p:spPr>
        <p:txBody>
          <a:bodyPr wrap="square" rtlCol="0">
            <a:spAutoFit/>
          </a:bodyPr>
          <a:lstStyle/>
          <a:p>
            <a:r>
              <a:rPr lang="en-US" altLang="ko-KR" sz="1400" dirty="0"/>
              <a:t>Start Compilation</a:t>
            </a:r>
            <a:endParaRPr lang="ko-KR" altLang="en-US" sz="1400" dirty="0"/>
          </a:p>
        </p:txBody>
      </p:sp>
    </p:spTree>
    <p:extLst>
      <p:ext uri="{BB962C8B-B14F-4D97-AF65-F5344CB8AC3E}">
        <p14:creationId xmlns:p14="http://schemas.microsoft.com/office/powerpoint/2010/main" val="182840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FPGA vs ASIC</a:t>
            </a:r>
            <a:endParaRPr lang="ko-KR" altLang="en-US" dirty="0"/>
          </a:p>
        </p:txBody>
      </p:sp>
      <p:pic>
        <p:nvPicPr>
          <p:cNvPr id="1026" name="Picture 2" descr="ê´ë ¨ ì´ë¯¸ì§">
            <a:extLst>
              <a:ext uri="{FF2B5EF4-FFF2-40B4-BE49-F238E27FC236}">
                <a16:creationId xmlns:a16="http://schemas.microsoft.com/office/drawing/2014/main" id="{DB0FC507-A5A5-461D-90BB-87CFE2FD24A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183229"/>
            <a:ext cx="8077200" cy="449154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DAD95-3294-4F88-94C1-0AACB33D9C41}"/>
              </a:ext>
            </a:extLst>
          </p:cNvPr>
          <p:cNvSpPr txBox="1"/>
          <p:nvPr/>
        </p:nvSpPr>
        <p:spPr>
          <a:xfrm>
            <a:off x="6096000" y="6225396"/>
            <a:ext cx="2991928" cy="369332"/>
          </a:xfrm>
          <a:prstGeom prst="rect">
            <a:avLst/>
          </a:prstGeom>
          <a:noFill/>
        </p:spPr>
        <p:txBody>
          <a:bodyPr wrap="square" rtlCol="0">
            <a:spAutoFit/>
          </a:bodyPr>
          <a:lstStyle/>
          <a:p>
            <a:r>
              <a:rPr lang="en-US" altLang="ko-KR" sz="900" dirty="0"/>
              <a:t>Reference: https://anysilicon.com/fpga-vs-asic-choose/</a:t>
            </a:r>
          </a:p>
          <a:p>
            <a:pPr algn="r"/>
            <a:endParaRPr lang="ko-KR" altLang="en-US" sz="900" dirty="0"/>
          </a:p>
        </p:txBody>
      </p:sp>
      <p:sp>
        <p:nvSpPr>
          <p:cNvPr id="4" name="직사각형 3">
            <a:extLst>
              <a:ext uri="{FF2B5EF4-FFF2-40B4-BE49-F238E27FC236}">
                <a16:creationId xmlns:a16="http://schemas.microsoft.com/office/drawing/2014/main" id="{6D8011FD-35CC-4DAF-A342-C6326BB5DC3E}"/>
              </a:ext>
            </a:extLst>
          </p:cNvPr>
          <p:cNvSpPr/>
          <p:nvPr/>
        </p:nvSpPr>
        <p:spPr>
          <a:xfrm>
            <a:off x="3124200" y="1066800"/>
            <a:ext cx="2971800" cy="44915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95027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t="1375"/>
          <a:stretch/>
        </p:blipFill>
        <p:spPr>
          <a:xfrm>
            <a:off x="1828800" y="2177386"/>
            <a:ext cx="5562600" cy="4147895"/>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a:p>
            <a:pPr marL="457200" lvl="1" indent="0">
              <a:buNone/>
            </a:pPr>
            <a:r>
              <a:rPr lang="en-US" altLang="ko-KR" sz="1400" dirty="0"/>
              <a:t>Assignments </a:t>
            </a:r>
            <a:r>
              <a:rPr lang="en-US" altLang="ko-KR" sz="1400" dirty="0">
                <a:sym typeface="Wingdings" panose="05000000000000000000" pitchFamily="2" charset="2"/>
              </a:rPr>
              <a:t> Pin Planner  View -&gt; All pins list -&gt; “Fill in the Location”  “Close Pin Planner”  Start compilation</a:t>
            </a:r>
            <a:endParaRPr lang="en-US" altLang="ko-KR" sz="1400" dirty="0"/>
          </a:p>
        </p:txBody>
      </p:sp>
      <p:sp>
        <p:nvSpPr>
          <p:cNvPr id="10" name="직사각형 9"/>
          <p:cNvSpPr/>
          <p:nvPr/>
        </p:nvSpPr>
        <p:spPr>
          <a:xfrm>
            <a:off x="3524250" y="5149186"/>
            <a:ext cx="609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3067050" y="5619956"/>
            <a:ext cx="3566279" cy="307777"/>
          </a:xfrm>
          <a:prstGeom prst="rect">
            <a:avLst/>
          </a:prstGeom>
          <a:noFill/>
        </p:spPr>
        <p:txBody>
          <a:bodyPr wrap="square" rtlCol="0">
            <a:spAutoFit/>
          </a:bodyPr>
          <a:lstStyle/>
          <a:p>
            <a:r>
              <a:rPr lang="en-US" altLang="ko-KR" sz="1400" dirty="0"/>
              <a:t>Refer to the attached file “DE2_Pin_Table”</a:t>
            </a:r>
            <a:endParaRPr lang="ko-KR" altLang="en-US" sz="1400" dirty="0"/>
          </a:p>
        </p:txBody>
      </p:sp>
    </p:spTree>
    <p:extLst>
      <p:ext uri="{BB962C8B-B14F-4D97-AF65-F5344CB8AC3E}">
        <p14:creationId xmlns:p14="http://schemas.microsoft.com/office/powerpoint/2010/main" val="263747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a:extLst>
              <a:ext uri="{FF2B5EF4-FFF2-40B4-BE49-F238E27FC236}">
                <a16:creationId xmlns:a16="http://schemas.microsoft.com/office/drawing/2014/main" id="{2A2CB925-062A-4EF6-A018-65E60BA454B7}"/>
              </a:ext>
            </a:extLst>
          </p:cNvPr>
          <p:cNvPicPr>
            <a:picLocks noChangeAspect="1"/>
          </p:cNvPicPr>
          <p:nvPr/>
        </p:nvPicPr>
        <p:blipFill>
          <a:blip r:embed="rId2"/>
          <a:stretch>
            <a:fillRect/>
          </a:stretch>
        </p:blipFill>
        <p:spPr>
          <a:xfrm rot="5400000">
            <a:off x="2289572" y="829923"/>
            <a:ext cx="4602956" cy="6137274"/>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p:txBody>
      </p:sp>
      <p:sp>
        <p:nvSpPr>
          <p:cNvPr id="10" name="직사각형 9"/>
          <p:cNvSpPr/>
          <p:nvPr/>
        </p:nvSpPr>
        <p:spPr>
          <a:xfrm>
            <a:off x="2427257" y="2127364"/>
            <a:ext cx="304800" cy="877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2732057" y="2127364"/>
            <a:ext cx="304800" cy="877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a:extLst>
              <a:ext uri="{FF2B5EF4-FFF2-40B4-BE49-F238E27FC236}">
                <a16:creationId xmlns:a16="http://schemas.microsoft.com/office/drawing/2014/main" id="{8AA27BA9-C274-4A0E-BC9E-9EFB042F31BA}"/>
              </a:ext>
            </a:extLst>
          </p:cNvPr>
          <p:cNvSpPr/>
          <p:nvPr/>
        </p:nvSpPr>
        <p:spPr>
          <a:xfrm>
            <a:off x="2190750" y="3022975"/>
            <a:ext cx="38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5E7FF7CA-8363-4C1E-B784-57D9CE4174B4}"/>
              </a:ext>
            </a:extLst>
          </p:cNvPr>
          <p:cNvSpPr txBox="1"/>
          <p:nvPr/>
        </p:nvSpPr>
        <p:spPr>
          <a:xfrm>
            <a:off x="1535501" y="3077857"/>
            <a:ext cx="1314450" cy="307777"/>
          </a:xfrm>
          <a:prstGeom prst="rect">
            <a:avLst/>
          </a:prstGeom>
          <a:noFill/>
        </p:spPr>
        <p:txBody>
          <a:bodyPr wrap="square" rtlCol="0">
            <a:spAutoFit/>
          </a:bodyPr>
          <a:lstStyle/>
          <a:p>
            <a:r>
              <a:rPr lang="en-US" altLang="ko-KR" sz="1400" dirty="0"/>
              <a:t>Button</a:t>
            </a:r>
            <a:endParaRPr lang="ko-KR" altLang="en-US" sz="1400" dirty="0"/>
          </a:p>
        </p:txBody>
      </p:sp>
      <p:sp>
        <p:nvSpPr>
          <p:cNvPr id="14" name="TextBox 13">
            <a:extLst>
              <a:ext uri="{FF2B5EF4-FFF2-40B4-BE49-F238E27FC236}">
                <a16:creationId xmlns:a16="http://schemas.microsoft.com/office/drawing/2014/main" id="{D9DEA1F2-CF5B-4F6A-8B61-AB17612D5B47}"/>
              </a:ext>
            </a:extLst>
          </p:cNvPr>
          <p:cNvSpPr txBox="1"/>
          <p:nvPr/>
        </p:nvSpPr>
        <p:spPr>
          <a:xfrm>
            <a:off x="2155031" y="1746435"/>
            <a:ext cx="1314450" cy="307777"/>
          </a:xfrm>
          <a:prstGeom prst="rect">
            <a:avLst/>
          </a:prstGeom>
          <a:noFill/>
        </p:spPr>
        <p:txBody>
          <a:bodyPr wrap="square" rtlCol="0">
            <a:spAutoFit/>
          </a:bodyPr>
          <a:lstStyle/>
          <a:p>
            <a:r>
              <a:rPr lang="en-US" altLang="ko-KR" sz="1400" dirty="0"/>
              <a:t>Power  USB</a:t>
            </a:r>
            <a:endParaRPr lang="ko-KR" altLang="en-US" sz="1400" dirty="0"/>
          </a:p>
        </p:txBody>
      </p:sp>
    </p:spTree>
    <p:extLst>
      <p:ext uri="{BB962C8B-B14F-4D97-AF65-F5344CB8AC3E}">
        <p14:creationId xmlns:p14="http://schemas.microsoft.com/office/powerpoint/2010/main" val="1699797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Install Driver (Windows 7/8)</a:t>
            </a:r>
          </a:p>
          <a:p>
            <a:pPr marL="457200" lvl="1" indent="0">
              <a:buNone/>
            </a:pPr>
            <a:r>
              <a:rPr lang="en-US" altLang="ko-KR" sz="1400" dirty="0"/>
              <a:t>“Connect USB &amp; Turn on FPGA“ </a:t>
            </a:r>
            <a:r>
              <a:rPr lang="en-US" altLang="ko-KR" sz="1400" dirty="0">
                <a:sym typeface="Wingdings" panose="05000000000000000000" pitchFamily="2" charset="2"/>
              </a:rPr>
              <a:t> </a:t>
            </a:r>
            <a:r>
              <a:rPr lang="ko-KR" altLang="en-US" sz="1400" dirty="0"/>
              <a:t>장치 관리자 </a:t>
            </a:r>
            <a:r>
              <a:rPr lang="en-US" altLang="ko-KR" sz="1400" dirty="0">
                <a:sym typeface="Wingdings" panose="05000000000000000000" pitchFamily="2" charset="2"/>
              </a:rPr>
              <a:t> “Right click on USB-Blaster”  Install driver software  </a:t>
            </a:r>
            <a:endParaRPr lang="en-US" altLang="ko-KR" sz="1400" dirty="0"/>
          </a:p>
        </p:txBody>
      </p:sp>
      <p:pic>
        <p:nvPicPr>
          <p:cNvPr id="12" name="그림 11"/>
          <p:cNvPicPr>
            <a:picLocks noChangeAspect="1"/>
          </p:cNvPicPr>
          <p:nvPr/>
        </p:nvPicPr>
        <p:blipFill>
          <a:blip r:embed="rId3"/>
          <a:stretch>
            <a:fillRect/>
          </a:stretch>
        </p:blipFill>
        <p:spPr>
          <a:xfrm>
            <a:off x="1752600" y="2057400"/>
            <a:ext cx="5162550" cy="3781022"/>
          </a:xfrm>
          <a:prstGeom prst="rect">
            <a:avLst/>
          </a:prstGeom>
          <a:ln w="9525">
            <a:noFill/>
          </a:ln>
        </p:spPr>
      </p:pic>
      <p:sp>
        <p:nvSpPr>
          <p:cNvPr id="13" name="직사각형 12"/>
          <p:cNvSpPr/>
          <p:nvPr/>
        </p:nvSpPr>
        <p:spPr>
          <a:xfrm>
            <a:off x="2057400" y="3041764"/>
            <a:ext cx="762000" cy="158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83434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Install Driver (Windows 7/8)</a:t>
            </a:r>
          </a:p>
          <a:p>
            <a:pPr marL="457200" lvl="1" indent="0">
              <a:buNone/>
            </a:pPr>
            <a:r>
              <a:rPr lang="en-US" altLang="ko-KR" sz="1400" dirty="0"/>
              <a:t>“Click Browse” </a:t>
            </a:r>
            <a:r>
              <a:rPr lang="en-US" altLang="ko-KR" sz="1400" dirty="0">
                <a:sym typeface="Wingdings" panose="05000000000000000000" pitchFamily="2" charset="2"/>
              </a:rPr>
              <a:t> &lt;Path to </a:t>
            </a:r>
            <a:r>
              <a:rPr lang="en-US" altLang="ko-KR" sz="1400" dirty="0" err="1">
                <a:sym typeface="Wingdings" panose="05000000000000000000" pitchFamily="2" charset="2"/>
              </a:rPr>
              <a:t>Quartus</a:t>
            </a:r>
            <a:r>
              <a:rPr lang="en-US" altLang="ko-KR" sz="1400" dirty="0">
                <a:sym typeface="Wingdings" panose="05000000000000000000" pitchFamily="2" charset="2"/>
              </a:rPr>
              <a:t> installation&gt;/drivers/</a:t>
            </a:r>
            <a:r>
              <a:rPr lang="en-US" altLang="ko-KR" sz="1400" dirty="0" err="1">
                <a:sym typeface="Wingdings" panose="05000000000000000000" pitchFamily="2" charset="2"/>
              </a:rPr>
              <a:t>usb</a:t>
            </a:r>
            <a:r>
              <a:rPr lang="en-US" altLang="ko-KR" sz="1400" dirty="0">
                <a:sym typeface="Wingdings" panose="05000000000000000000" pitchFamily="2" charset="2"/>
              </a:rPr>
              <a:t>-blaster directory</a:t>
            </a:r>
            <a:endParaRPr lang="en-US" altLang="ko-KR" sz="1400" dirty="0"/>
          </a:p>
        </p:txBody>
      </p:sp>
      <p:pic>
        <p:nvPicPr>
          <p:cNvPr id="5" name="그림 4"/>
          <p:cNvPicPr>
            <a:picLocks noChangeAspect="1"/>
          </p:cNvPicPr>
          <p:nvPr/>
        </p:nvPicPr>
        <p:blipFill>
          <a:blip r:embed="rId3"/>
          <a:stretch>
            <a:fillRect/>
          </a:stretch>
        </p:blipFill>
        <p:spPr>
          <a:xfrm>
            <a:off x="2133600" y="2280445"/>
            <a:ext cx="4887185" cy="3572918"/>
          </a:xfrm>
          <a:prstGeom prst="rect">
            <a:avLst/>
          </a:prstGeom>
          <a:ln>
            <a:noFill/>
          </a:ln>
        </p:spPr>
      </p:pic>
      <p:sp>
        <p:nvSpPr>
          <p:cNvPr id="6" name="직사각형 5"/>
          <p:cNvSpPr/>
          <p:nvPr/>
        </p:nvSpPr>
        <p:spPr>
          <a:xfrm>
            <a:off x="2362200" y="4066904"/>
            <a:ext cx="3733800" cy="7682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21768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222409" y="2057400"/>
            <a:ext cx="4737281" cy="3733119"/>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a:p>
            <a:pPr marL="457200" lvl="1" indent="0">
              <a:buNone/>
            </a:pPr>
            <a:r>
              <a:rPr lang="en-US" altLang="ko-KR" sz="1400" dirty="0"/>
              <a:t>Tools </a:t>
            </a:r>
            <a:r>
              <a:rPr lang="en-US" altLang="ko-KR" sz="1400" dirty="0">
                <a:sym typeface="Wingdings" panose="05000000000000000000" pitchFamily="2" charset="2"/>
              </a:rPr>
              <a:t> Programmer</a:t>
            </a:r>
            <a:endParaRPr lang="en-US" altLang="ko-KR" sz="1400" dirty="0"/>
          </a:p>
        </p:txBody>
      </p:sp>
      <p:sp>
        <p:nvSpPr>
          <p:cNvPr id="10" name="직사각형 9"/>
          <p:cNvSpPr/>
          <p:nvPr/>
        </p:nvSpPr>
        <p:spPr>
          <a:xfrm>
            <a:off x="2238685" y="2362200"/>
            <a:ext cx="808550" cy="346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00407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1905000" y="1828800"/>
            <a:ext cx="4981575" cy="4029075"/>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a:p>
            <a:pPr marL="457200" lvl="1" indent="0">
              <a:buNone/>
            </a:pPr>
            <a:r>
              <a:rPr lang="en-US" altLang="ko-KR" sz="1400" dirty="0"/>
              <a:t>Tools </a:t>
            </a:r>
            <a:r>
              <a:rPr lang="en-US" altLang="ko-KR" sz="1400" dirty="0">
                <a:sym typeface="Wingdings" panose="05000000000000000000" pitchFamily="2" charset="2"/>
              </a:rPr>
              <a:t> Programmer</a:t>
            </a:r>
            <a:endParaRPr lang="en-US" altLang="ko-KR" sz="1400" dirty="0"/>
          </a:p>
        </p:txBody>
      </p:sp>
      <p:sp>
        <p:nvSpPr>
          <p:cNvPr id="10" name="직사각형 9"/>
          <p:cNvSpPr/>
          <p:nvPr/>
        </p:nvSpPr>
        <p:spPr>
          <a:xfrm>
            <a:off x="2209800" y="3496770"/>
            <a:ext cx="990600" cy="346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2063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1858451" y="1905000"/>
            <a:ext cx="5465197" cy="4288709"/>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a:p>
            <a:pPr marL="457200" lvl="1" indent="0">
              <a:buNone/>
            </a:pPr>
            <a:r>
              <a:rPr lang="en-US" altLang="ko-KR" sz="1400" dirty="0"/>
              <a:t>Tools </a:t>
            </a:r>
            <a:r>
              <a:rPr lang="en-US" altLang="ko-KR" sz="1400" dirty="0">
                <a:sym typeface="Wingdings" panose="05000000000000000000" pitchFamily="2" charset="2"/>
              </a:rPr>
              <a:t> Programmer</a:t>
            </a:r>
            <a:endParaRPr lang="en-US" altLang="ko-KR" sz="1400" dirty="0"/>
          </a:p>
        </p:txBody>
      </p:sp>
      <p:sp>
        <p:nvSpPr>
          <p:cNvPr id="10" name="직사각형 9"/>
          <p:cNvSpPr/>
          <p:nvPr/>
        </p:nvSpPr>
        <p:spPr>
          <a:xfrm>
            <a:off x="1858451" y="3200399"/>
            <a:ext cx="808550" cy="3465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7682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srcRect t="1358"/>
          <a:stretch/>
        </p:blipFill>
        <p:spPr>
          <a:xfrm>
            <a:off x="1524000" y="1524000"/>
            <a:ext cx="6153150" cy="4802570"/>
          </a:xfrm>
          <a:prstGeom prst="rect">
            <a:avLst/>
          </a:prstGeom>
          <a:ln>
            <a:noFill/>
          </a:ln>
        </p:spPr>
      </p:pic>
      <p:sp>
        <p:nvSpPr>
          <p:cNvPr id="2" name="제목 1"/>
          <p:cNvSpPr>
            <a:spLocks noGrp="1"/>
          </p:cNvSpPr>
          <p:nvPr>
            <p:ph type="title"/>
          </p:nvPr>
        </p:nvSpPr>
        <p:spPr/>
        <p:txBody>
          <a:bodyPr/>
          <a:lstStyle/>
          <a:p>
            <a:r>
              <a:rPr lang="en-US" altLang="ko-KR" dirty="0"/>
              <a:t>Tutorial 1</a:t>
            </a:r>
            <a:endParaRPr lang="ko-KR" altLang="en-US" dirty="0"/>
          </a:p>
        </p:txBody>
      </p:sp>
      <p:sp>
        <p:nvSpPr>
          <p:cNvPr id="9" name="텍스트 개체 틀 4"/>
          <p:cNvSpPr>
            <a:spLocks noGrp="1"/>
          </p:cNvSpPr>
          <p:nvPr>
            <p:ph type="body" sz="quarter" idx="12"/>
          </p:nvPr>
        </p:nvSpPr>
        <p:spPr>
          <a:xfrm>
            <a:off x="419100" y="1143000"/>
            <a:ext cx="8496300" cy="984364"/>
          </a:xfrm>
        </p:spPr>
        <p:txBody>
          <a:bodyPr/>
          <a:lstStyle/>
          <a:p>
            <a:r>
              <a:rPr lang="en-US" altLang="ko-KR" dirty="0"/>
              <a:t>How to use</a:t>
            </a:r>
          </a:p>
        </p:txBody>
      </p:sp>
      <p:sp>
        <p:nvSpPr>
          <p:cNvPr id="10" name="직사각형 9"/>
          <p:cNvSpPr/>
          <p:nvPr/>
        </p:nvSpPr>
        <p:spPr>
          <a:xfrm>
            <a:off x="1562100" y="2508365"/>
            <a:ext cx="876300" cy="311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08761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1</a:t>
            </a:r>
            <a:endParaRPr lang="ko-KR" altLang="en-US" dirty="0"/>
          </a:p>
        </p:txBody>
      </p:sp>
      <p:pic>
        <p:nvPicPr>
          <p:cNvPr id="5" name="그림 4"/>
          <p:cNvPicPr>
            <a:picLocks noChangeAspect="1"/>
          </p:cNvPicPr>
          <p:nvPr/>
        </p:nvPicPr>
        <p:blipFill>
          <a:blip r:embed="rId2"/>
          <a:stretch>
            <a:fillRect/>
          </a:stretch>
        </p:blipFill>
        <p:spPr>
          <a:xfrm rot="5400000">
            <a:off x="2505075" y="1438389"/>
            <a:ext cx="4133850" cy="5511800"/>
          </a:xfrm>
          <a:prstGeom prst="rect">
            <a:avLst/>
          </a:prstGeom>
          <a:ln>
            <a:noFill/>
          </a:ln>
        </p:spPr>
      </p:pic>
      <p:sp>
        <p:nvSpPr>
          <p:cNvPr id="4" name="텍스트 개체 틀 4">
            <a:extLst>
              <a:ext uri="{FF2B5EF4-FFF2-40B4-BE49-F238E27FC236}">
                <a16:creationId xmlns:a16="http://schemas.microsoft.com/office/drawing/2014/main" id="{35E7C4FD-2592-4A96-9D63-A60FCE449561}"/>
              </a:ext>
            </a:extLst>
          </p:cNvPr>
          <p:cNvSpPr>
            <a:spLocks noGrp="1"/>
          </p:cNvSpPr>
          <p:nvPr>
            <p:ph type="body" sz="quarter" idx="12"/>
          </p:nvPr>
        </p:nvSpPr>
        <p:spPr>
          <a:xfrm>
            <a:off x="419100" y="1143000"/>
            <a:ext cx="8496300" cy="984364"/>
          </a:xfrm>
        </p:spPr>
        <p:txBody>
          <a:bodyPr/>
          <a:lstStyle/>
          <a:p>
            <a:r>
              <a:rPr lang="en-US" altLang="ko-KR" dirty="0"/>
              <a:t>How to use</a:t>
            </a:r>
            <a:endParaRPr lang="en-US" altLang="ko-KR" sz="1400" dirty="0"/>
          </a:p>
          <a:p>
            <a:pPr marL="457200" lvl="1" indent="0">
              <a:buNone/>
            </a:pPr>
            <a:r>
              <a:rPr lang="en-US" altLang="ko-KR" sz="1400" dirty="0"/>
              <a:t>If you do not see the light when you turn up the two switches as shown in the picture below, please send an e-mail to TA (</a:t>
            </a:r>
            <a:r>
              <a:rPr lang="en-US" altLang="ko-KR" sz="1400" dirty="0">
                <a:hlinkClick r:id="rId3"/>
              </a:rPr>
              <a:t>kyoungmin2</a:t>
            </a:r>
            <a:r>
              <a:rPr lang="en-US" altLang="ko-KR" sz="1400" dirty="0">
                <a:ea typeface="굴림" panose="020B0600000101010101" pitchFamily="50" charset="-127"/>
                <a:hlinkClick r:id="rId3"/>
              </a:rPr>
              <a:t>@naver.com</a:t>
            </a:r>
            <a:r>
              <a:rPr lang="en-US" altLang="ko-KR" sz="1400" dirty="0">
                <a:ea typeface="굴림" panose="020B0600000101010101" pitchFamily="50" charset="-127"/>
              </a:rPr>
              <a:t>) until 11/4</a:t>
            </a:r>
            <a:endParaRPr lang="en-US" altLang="ko-KR" sz="1400" dirty="0"/>
          </a:p>
        </p:txBody>
      </p:sp>
      <p:sp>
        <p:nvSpPr>
          <p:cNvPr id="6" name="직사각형 5">
            <a:extLst>
              <a:ext uri="{FF2B5EF4-FFF2-40B4-BE49-F238E27FC236}">
                <a16:creationId xmlns:a16="http://schemas.microsoft.com/office/drawing/2014/main" id="{0B729EED-4BB1-4B59-B390-9EBD58F21D91}"/>
              </a:ext>
            </a:extLst>
          </p:cNvPr>
          <p:cNvSpPr/>
          <p:nvPr/>
        </p:nvSpPr>
        <p:spPr>
          <a:xfrm>
            <a:off x="4419600" y="4191000"/>
            <a:ext cx="876300" cy="12953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FF9137B-05BB-41E8-A835-C40E736C257E}"/>
              </a:ext>
            </a:extLst>
          </p:cNvPr>
          <p:cNvSpPr/>
          <p:nvPr/>
        </p:nvSpPr>
        <p:spPr>
          <a:xfrm>
            <a:off x="5295900" y="4114800"/>
            <a:ext cx="2667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33858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CF75CF3-5D28-4D4C-BBE1-00AAC9EF91D0}"/>
              </a:ext>
            </a:extLst>
          </p:cNvPr>
          <p:cNvSpPr txBox="1"/>
          <p:nvPr/>
        </p:nvSpPr>
        <p:spPr>
          <a:xfrm>
            <a:off x="152400" y="2667000"/>
            <a:ext cx="8785225" cy="1077218"/>
          </a:xfrm>
          <a:prstGeom prst="rect">
            <a:avLst/>
          </a:prstGeom>
          <a:noFill/>
        </p:spPr>
        <p:txBody>
          <a:bodyPr>
            <a:spAutoFit/>
          </a:bodyPr>
          <a:lstStyle/>
          <a:p>
            <a:pPr algn="ctr" eaLnBrk="1" hangingPunct="1">
              <a:defRPr/>
            </a:pPr>
            <a:r>
              <a:rPr lang="en-US" altLang="ko-KR" sz="3200" b="1" dirty="0">
                <a:latin typeface="Verdana" panose="020B0604030504040204" pitchFamily="34" charset="0"/>
                <a:ea typeface="굴림" panose="020B0600000101010101" pitchFamily="50" charset="-127"/>
                <a:cs typeface="Verdana" panose="020B0604030504040204" pitchFamily="34" charset="0"/>
              </a:rPr>
              <a:t>Tutorial 2 </a:t>
            </a:r>
          </a:p>
          <a:p>
            <a:pPr algn="ctr" eaLnBrk="1" hangingPunct="1">
              <a:defRPr/>
            </a:pPr>
            <a:r>
              <a:rPr lang="en-US" altLang="ko-KR" sz="3200" dirty="0">
                <a:latin typeface="Verdana" panose="020B0604030504040204" pitchFamily="34" charset="0"/>
                <a:ea typeface="굴림" panose="020B0600000101010101" pitchFamily="50" charset="-127"/>
                <a:cs typeface="Verdana" panose="020B0604030504040204" pitchFamily="34" charset="0"/>
              </a:rPr>
              <a:t>Timing Simulation </a:t>
            </a:r>
          </a:p>
        </p:txBody>
      </p:sp>
    </p:spTree>
    <p:extLst>
      <p:ext uri="{BB962C8B-B14F-4D97-AF65-F5344CB8AC3E}">
        <p14:creationId xmlns:p14="http://schemas.microsoft.com/office/powerpoint/2010/main" val="932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Design Flow</a:t>
            </a:r>
            <a:endParaRPr lang="ko-KR" altLang="en-US" dirty="0"/>
          </a:p>
        </p:txBody>
      </p:sp>
      <p:grpSp>
        <p:nvGrpSpPr>
          <p:cNvPr id="83" name="그룹 82">
            <a:extLst>
              <a:ext uri="{FF2B5EF4-FFF2-40B4-BE49-F238E27FC236}">
                <a16:creationId xmlns:a16="http://schemas.microsoft.com/office/drawing/2014/main" id="{084D5575-3AFA-45F3-837F-8408F71665E8}"/>
              </a:ext>
            </a:extLst>
          </p:cNvPr>
          <p:cNvGrpSpPr/>
          <p:nvPr/>
        </p:nvGrpSpPr>
        <p:grpSpPr>
          <a:xfrm>
            <a:off x="515435" y="2006938"/>
            <a:ext cx="3294565" cy="3486252"/>
            <a:chOff x="451450" y="1600200"/>
            <a:chExt cx="3294565" cy="3486252"/>
          </a:xfrm>
        </p:grpSpPr>
        <p:sp>
          <p:nvSpPr>
            <p:cNvPr id="42" name="사각형: 둥근 모서리 41">
              <a:extLst>
                <a:ext uri="{FF2B5EF4-FFF2-40B4-BE49-F238E27FC236}">
                  <a16:creationId xmlns:a16="http://schemas.microsoft.com/office/drawing/2014/main" id="{916DCEF2-8868-49B6-923F-6933E14D4278}"/>
                </a:ext>
              </a:extLst>
            </p:cNvPr>
            <p:cNvSpPr/>
            <p:nvPr/>
          </p:nvSpPr>
          <p:spPr>
            <a:xfrm>
              <a:off x="451450" y="1600200"/>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Functional Specification</a:t>
              </a:r>
              <a:endParaRPr lang="ko-KR" altLang="en-US" sz="1200" dirty="0">
                <a:solidFill>
                  <a:schemeClr val="tx1"/>
                </a:solidFill>
              </a:endParaRPr>
            </a:p>
          </p:txBody>
        </p:sp>
        <p:sp>
          <p:nvSpPr>
            <p:cNvPr id="44" name="사각형: 둥근 모서리 43">
              <a:extLst>
                <a:ext uri="{FF2B5EF4-FFF2-40B4-BE49-F238E27FC236}">
                  <a16:creationId xmlns:a16="http://schemas.microsoft.com/office/drawing/2014/main" id="{CE5C202E-4B0F-493A-A638-4CCB79B87CD4}"/>
                </a:ext>
              </a:extLst>
            </p:cNvPr>
            <p:cNvSpPr/>
            <p:nvPr/>
          </p:nvSpPr>
          <p:spPr>
            <a:xfrm>
              <a:off x="451450" y="2359547"/>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HDL</a:t>
              </a:r>
              <a:endParaRPr lang="ko-KR" altLang="en-US" sz="1200" dirty="0">
                <a:solidFill>
                  <a:schemeClr val="tx1"/>
                </a:solidFill>
              </a:endParaRPr>
            </a:p>
          </p:txBody>
        </p:sp>
        <p:sp>
          <p:nvSpPr>
            <p:cNvPr id="45" name="사각형: 둥근 모서리 44">
              <a:extLst>
                <a:ext uri="{FF2B5EF4-FFF2-40B4-BE49-F238E27FC236}">
                  <a16:creationId xmlns:a16="http://schemas.microsoft.com/office/drawing/2014/main" id="{FB0B9CD2-80EF-4D4C-8AC9-19460443E717}"/>
                </a:ext>
              </a:extLst>
            </p:cNvPr>
            <p:cNvSpPr/>
            <p:nvPr/>
          </p:nvSpPr>
          <p:spPr>
            <a:xfrm>
              <a:off x="451450" y="3118894"/>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Synthesis</a:t>
              </a:r>
              <a:endParaRPr lang="ko-KR" altLang="en-US" sz="1200" dirty="0">
                <a:solidFill>
                  <a:schemeClr val="tx1"/>
                </a:solidFill>
              </a:endParaRPr>
            </a:p>
          </p:txBody>
        </p:sp>
        <p:sp>
          <p:nvSpPr>
            <p:cNvPr id="46" name="사각형: 둥근 모서리 45">
              <a:extLst>
                <a:ext uri="{FF2B5EF4-FFF2-40B4-BE49-F238E27FC236}">
                  <a16:creationId xmlns:a16="http://schemas.microsoft.com/office/drawing/2014/main" id="{666EF24F-AFD3-4FBA-B913-323C0E739DA7}"/>
                </a:ext>
              </a:extLst>
            </p:cNvPr>
            <p:cNvSpPr/>
            <p:nvPr/>
          </p:nvSpPr>
          <p:spPr>
            <a:xfrm>
              <a:off x="451450" y="3874073"/>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Place &amp; Route</a:t>
              </a:r>
              <a:endParaRPr lang="ko-KR" altLang="en-US" sz="1200" dirty="0">
                <a:solidFill>
                  <a:schemeClr val="tx1"/>
                </a:solidFill>
              </a:endParaRPr>
            </a:p>
          </p:txBody>
        </p:sp>
        <p:sp>
          <p:nvSpPr>
            <p:cNvPr id="47" name="사각형: 둥근 모서리 46">
              <a:extLst>
                <a:ext uri="{FF2B5EF4-FFF2-40B4-BE49-F238E27FC236}">
                  <a16:creationId xmlns:a16="http://schemas.microsoft.com/office/drawing/2014/main" id="{63199B80-2B18-4F10-8994-B11C8040C420}"/>
                </a:ext>
              </a:extLst>
            </p:cNvPr>
            <p:cNvSpPr/>
            <p:nvPr/>
          </p:nvSpPr>
          <p:spPr>
            <a:xfrm>
              <a:off x="451450" y="4629252"/>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Download and Verify in Circuit</a:t>
              </a:r>
              <a:endParaRPr lang="ko-KR" altLang="en-US" sz="1200" dirty="0">
                <a:solidFill>
                  <a:schemeClr val="tx1"/>
                </a:solidFill>
              </a:endParaRPr>
            </a:p>
          </p:txBody>
        </p:sp>
        <p:sp>
          <p:nvSpPr>
            <p:cNvPr id="50" name="직사각형 49">
              <a:extLst>
                <a:ext uri="{FF2B5EF4-FFF2-40B4-BE49-F238E27FC236}">
                  <a16:creationId xmlns:a16="http://schemas.microsoft.com/office/drawing/2014/main" id="{F7FF1F84-B00C-442D-BF07-42D064BCE29C}"/>
                </a:ext>
              </a:extLst>
            </p:cNvPr>
            <p:cNvSpPr/>
            <p:nvPr/>
          </p:nvSpPr>
          <p:spPr>
            <a:xfrm>
              <a:off x="2696480" y="2664706"/>
              <a:ext cx="1049535" cy="5565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Behavioral Simulation</a:t>
              </a:r>
              <a:endParaRPr lang="ko-KR" altLang="en-US" sz="1200" dirty="0">
                <a:solidFill>
                  <a:schemeClr val="tx1"/>
                </a:solidFill>
              </a:endParaRPr>
            </a:p>
          </p:txBody>
        </p:sp>
        <p:cxnSp>
          <p:nvCxnSpPr>
            <p:cNvPr id="53" name="직선 화살표 연결선 52">
              <a:extLst>
                <a:ext uri="{FF2B5EF4-FFF2-40B4-BE49-F238E27FC236}">
                  <a16:creationId xmlns:a16="http://schemas.microsoft.com/office/drawing/2014/main" id="{5AAB0B6C-0389-41AE-B1E3-8CEA94006728}"/>
                </a:ext>
              </a:extLst>
            </p:cNvPr>
            <p:cNvCxnSpPr>
              <a:stCxn id="42" idx="2"/>
              <a:endCxn id="44" idx="0"/>
            </p:cNvCxnSpPr>
            <p:nvPr/>
          </p:nvCxnSpPr>
          <p:spPr>
            <a:xfrm>
              <a:off x="1289650" y="2057400"/>
              <a:ext cx="0" cy="302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C292D4AD-AB88-47C9-B28C-DC0C9B90DB3C}"/>
                </a:ext>
              </a:extLst>
            </p:cNvPr>
            <p:cNvCxnSpPr>
              <a:stCxn id="44" idx="2"/>
              <a:endCxn id="45" idx="0"/>
            </p:cNvCxnSpPr>
            <p:nvPr/>
          </p:nvCxnSpPr>
          <p:spPr>
            <a:xfrm>
              <a:off x="1289650" y="2816747"/>
              <a:ext cx="0" cy="302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3AA47A99-E7F5-4EEB-9561-3F512E7C37B3}"/>
                </a:ext>
              </a:extLst>
            </p:cNvPr>
            <p:cNvCxnSpPr>
              <a:stCxn id="45" idx="2"/>
              <a:endCxn id="46" idx="0"/>
            </p:cNvCxnSpPr>
            <p:nvPr/>
          </p:nvCxnSpPr>
          <p:spPr>
            <a:xfrm>
              <a:off x="1289650" y="3576094"/>
              <a:ext cx="0" cy="297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E19420A7-9B71-4F40-BF4A-663DE12AA585}"/>
                </a:ext>
              </a:extLst>
            </p:cNvPr>
            <p:cNvCxnSpPr>
              <a:stCxn id="46" idx="2"/>
              <a:endCxn id="47" idx="0"/>
            </p:cNvCxnSpPr>
            <p:nvPr/>
          </p:nvCxnSpPr>
          <p:spPr>
            <a:xfrm>
              <a:off x="1289650" y="4331273"/>
              <a:ext cx="0" cy="297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원통형 62">
              <a:extLst>
                <a:ext uri="{FF2B5EF4-FFF2-40B4-BE49-F238E27FC236}">
                  <a16:creationId xmlns:a16="http://schemas.microsoft.com/office/drawing/2014/main" id="{2B30AA36-7A2C-4CC2-981B-57A02C0F998A}"/>
                </a:ext>
              </a:extLst>
            </p:cNvPr>
            <p:cNvSpPr/>
            <p:nvPr/>
          </p:nvSpPr>
          <p:spPr>
            <a:xfrm>
              <a:off x="2743211" y="4101447"/>
              <a:ext cx="968300" cy="7301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Static Timing Analysis</a:t>
              </a:r>
              <a:endParaRPr lang="ko-KR" altLang="en-US" sz="1100" dirty="0">
                <a:solidFill>
                  <a:schemeClr val="tx1"/>
                </a:solidFill>
              </a:endParaRPr>
            </a:p>
          </p:txBody>
        </p:sp>
        <p:cxnSp>
          <p:nvCxnSpPr>
            <p:cNvPr id="77" name="직선 화살표 연결선 76">
              <a:extLst>
                <a:ext uri="{FF2B5EF4-FFF2-40B4-BE49-F238E27FC236}">
                  <a16:creationId xmlns:a16="http://schemas.microsoft.com/office/drawing/2014/main" id="{4009E18C-5712-4223-A82F-1FC5559C2726}"/>
                </a:ext>
              </a:extLst>
            </p:cNvPr>
            <p:cNvCxnSpPr>
              <a:cxnSpLocks/>
              <a:endCxn id="50" idx="1"/>
            </p:cNvCxnSpPr>
            <p:nvPr/>
          </p:nvCxnSpPr>
          <p:spPr>
            <a:xfrm>
              <a:off x="1289650" y="2942976"/>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1175CDB6-10F2-47A4-B4FE-44A51F4C35F5}"/>
                </a:ext>
              </a:extLst>
            </p:cNvPr>
            <p:cNvCxnSpPr>
              <a:cxnSpLocks/>
            </p:cNvCxnSpPr>
            <p:nvPr/>
          </p:nvCxnSpPr>
          <p:spPr>
            <a:xfrm>
              <a:off x="1289650" y="4480262"/>
              <a:ext cx="14535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그룹 105">
            <a:extLst>
              <a:ext uri="{FF2B5EF4-FFF2-40B4-BE49-F238E27FC236}">
                <a16:creationId xmlns:a16="http://schemas.microsoft.com/office/drawing/2014/main" id="{E4168151-7896-446C-BD6A-8AF19F1ADC43}"/>
              </a:ext>
            </a:extLst>
          </p:cNvPr>
          <p:cNvGrpSpPr/>
          <p:nvPr/>
        </p:nvGrpSpPr>
        <p:grpSpPr>
          <a:xfrm>
            <a:off x="4566233" y="1063377"/>
            <a:ext cx="3312512" cy="5381710"/>
            <a:chOff x="4566233" y="1063377"/>
            <a:chExt cx="3312512" cy="5381710"/>
          </a:xfrm>
        </p:grpSpPr>
        <p:sp>
          <p:nvSpPr>
            <p:cNvPr id="66" name="사각형: 둥근 모서리 65">
              <a:extLst>
                <a:ext uri="{FF2B5EF4-FFF2-40B4-BE49-F238E27FC236}">
                  <a16:creationId xmlns:a16="http://schemas.microsoft.com/office/drawing/2014/main" id="{398AAE11-3F03-4CEB-A0FF-FBF42B7D3A63}"/>
                </a:ext>
              </a:extLst>
            </p:cNvPr>
            <p:cNvSpPr/>
            <p:nvPr/>
          </p:nvSpPr>
          <p:spPr>
            <a:xfrm>
              <a:off x="4566233" y="1063377"/>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Functional Specification</a:t>
              </a:r>
              <a:endParaRPr lang="ko-KR" altLang="en-US" sz="1200" dirty="0">
                <a:solidFill>
                  <a:schemeClr val="tx1"/>
                </a:solidFill>
              </a:endParaRPr>
            </a:p>
          </p:txBody>
        </p:sp>
        <p:sp>
          <p:nvSpPr>
            <p:cNvPr id="67" name="사각형: 둥근 모서리 66">
              <a:extLst>
                <a:ext uri="{FF2B5EF4-FFF2-40B4-BE49-F238E27FC236}">
                  <a16:creationId xmlns:a16="http://schemas.microsoft.com/office/drawing/2014/main" id="{F21DF6F9-41DB-4B6C-A07E-C8709EAC14B1}"/>
                </a:ext>
              </a:extLst>
            </p:cNvPr>
            <p:cNvSpPr/>
            <p:nvPr/>
          </p:nvSpPr>
          <p:spPr>
            <a:xfrm>
              <a:off x="4566233" y="1822724"/>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HDL</a:t>
              </a:r>
              <a:endParaRPr lang="ko-KR" altLang="en-US" sz="1200" dirty="0">
                <a:solidFill>
                  <a:schemeClr val="tx1"/>
                </a:solidFill>
              </a:endParaRPr>
            </a:p>
          </p:txBody>
        </p:sp>
        <p:sp>
          <p:nvSpPr>
            <p:cNvPr id="68" name="사각형: 둥근 모서리 67">
              <a:extLst>
                <a:ext uri="{FF2B5EF4-FFF2-40B4-BE49-F238E27FC236}">
                  <a16:creationId xmlns:a16="http://schemas.microsoft.com/office/drawing/2014/main" id="{0589A17C-5E02-4F11-9642-0F6F6E5B2AA9}"/>
                </a:ext>
              </a:extLst>
            </p:cNvPr>
            <p:cNvSpPr/>
            <p:nvPr/>
          </p:nvSpPr>
          <p:spPr>
            <a:xfrm>
              <a:off x="4566233" y="2582071"/>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Synthesis</a:t>
              </a:r>
              <a:endParaRPr lang="ko-KR" altLang="en-US" sz="1200" dirty="0">
                <a:solidFill>
                  <a:schemeClr val="tx1"/>
                </a:solidFill>
              </a:endParaRPr>
            </a:p>
          </p:txBody>
        </p:sp>
        <p:sp>
          <p:nvSpPr>
            <p:cNvPr id="69" name="사각형: 둥근 모서리 68">
              <a:extLst>
                <a:ext uri="{FF2B5EF4-FFF2-40B4-BE49-F238E27FC236}">
                  <a16:creationId xmlns:a16="http://schemas.microsoft.com/office/drawing/2014/main" id="{94F9ED70-EC7E-4F61-A62C-5051BC8DE7C0}"/>
                </a:ext>
              </a:extLst>
            </p:cNvPr>
            <p:cNvSpPr/>
            <p:nvPr/>
          </p:nvSpPr>
          <p:spPr>
            <a:xfrm>
              <a:off x="4566233" y="4178103"/>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Place &amp; Route</a:t>
              </a:r>
              <a:endParaRPr lang="ko-KR" altLang="en-US" sz="1200" dirty="0">
                <a:solidFill>
                  <a:schemeClr val="tx1"/>
                </a:solidFill>
              </a:endParaRPr>
            </a:p>
          </p:txBody>
        </p:sp>
        <p:sp>
          <p:nvSpPr>
            <p:cNvPr id="70" name="사각형: 둥근 모서리 69">
              <a:extLst>
                <a:ext uri="{FF2B5EF4-FFF2-40B4-BE49-F238E27FC236}">
                  <a16:creationId xmlns:a16="http://schemas.microsoft.com/office/drawing/2014/main" id="{FA13C20E-0169-4A45-AB87-E2A95EC5395D}"/>
                </a:ext>
              </a:extLst>
            </p:cNvPr>
            <p:cNvSpPr/>
            <p:nvPr/>
          </p:nvSpPr>
          <p:spPr>
            <a:xfrm>
              <a:off x="4566233" y="5940177"/>
              <a:ext cx="1676400" cy="457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Verify in Circuit</a:t>
              </a:r>
              <a:endParaRPr lang="ko-KR" altLang="en-US" sz="1200" dirty="0">
                <a:solidFill>
                  <a:schemeClr val="tx1"/>
                </a:solidFill>
              </a:endParaRPr>
            </a:p>
          </p:txBody>
        </p:sp>
        <p:cxnSp>
          <p:nvCxnSpPr>
            <p:cNvPr id="71" name="직선 화살표 연결선 70">
              <a:extLst>
                <a:ext uri="{FF2B5EF4-FFF2-40B4-BE49-F238E27FC236}">
                  <a16:creationId xmlns:a16="http://schemas.microsoft.com/office/drawing/2014/main" id="{CB667A40-BF4B-4C85-9F44-B146071634B0}"/>
                </a:ext>
              </a:extLst>
            </p:cNvPr>
            <p:cNvCxnSpPr>
              <a:stCxn id="66" idx="2"/>
              <a:endCxn id="67" idx="0"/>
            </p:cNvCxnSpPr>
            <p:nvPr/>
          </p:nvCxnSpPr>
          <p:spPr>
            <a:xfrm>
              <a:off x="5404433" y="1520577"/>
              <a:ext cx="0" cy="302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AD72DD08-7CB5-4D19-B09A-990CD38CEEF2}"/>
                </a:ext>
              </a:extLst>
            </p:cNvPr>
            <p:cNvCxnSpPr>
              <a:stCxn id="67" idx="2"/>
              <a:endCxn id="68" idx="0"/>
            </p:cNvCxnSpPr>
            <p:nvPr/>
          </p:nvCxnSpPr>
          <p:spPr>
            <a:xfrm>
              <a:off x="5404433" y="2279924"/>
              <a:ext cx="0" cy="3021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DE24082A-7FFB-4B12-8612-B11949F7BE5C}"/>
                </a:ext>
              </a:extLst>
            </p:cNvPr>
            <p:cNvCxnSpPr>
              <a:stCxn id="68" idx="2"/>
              <a:endCxn id="69" idx="0"/>
            </p:cNvCxnSpPr>
            <p:nvPr/>
          </p:nvCxnSpPr>
          <p:spPr>
            <a:xfrm>
              <a:off x="5404433" y="3039271"/>
              <a:ext cx="0" cy="11388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52E57588-AFD5-473B-A309-AEC4DF35AD67}"/>
                </a:ext>
              </a:extLst>
            </p:cNvPr>
            <p:cNvCxnSpPr>
              <a:stCxn id="69" idx="2"/>
              <a:endCxn id="70" idx="0"/>
            </p:cNvCxnSpPr>
            <p:nvPr/>
          </p:nvCxnSpPr>
          <p:spPr>
            <a:xfrm>
              <a:off x="5404433" y="4635303"/>
              <a:ext cx="0" cy="13048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a:extLst>
                <a:ext uri="{FF2B5EF4-FFF2-40B4-BE49-F238E27FC236}">
                  <a16:creationId xmlns:a16="http://schemas.microsoft.com/office/drawing/2014/main" id="{ACE59312-C482-433F-89C0-A5F152B5F994}"/>
                </a:ext>
              </a:extLst>
            </p:cNvPr>
            <p:cNvCxnSpPr>
              <a:cxnSpLocks/>
            </p:cNvCxnSpPr>
            <p:nvPr/>
          </p:nvCxnSpPr>
          <p:spPr>
            <a:xfrm>
              <a:off x="5404433" y="2408288"/>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46B6F2C5-5F5F-40B2-B00D-656AD1C3F4B7}"/>
                </a:ext>
              </a:extLst>
            </p:cNvPr>
            <p:cNvCxnSpPr>
              <a:cxnSpLocks/>
            </p:cNvCxnSpPr>
            <p:nvPr/>
          </p:nvCxnSpPr>
          <p:spPr>
            <a:xfrm>
              <a:off x="5404433" y="3222803"/>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직선 화살표 연결선 85">
              <a:extLst>
                <a:ext uri="{FF2B5EF4-FFF2-40B4-BE49-F238E27FC236}">
                  <a16:creationId xmlns:a16="http://schemas.microsoft.com/office/drawing/2014/main" id="{E5D060F7-8C87-4259-8CE8-02699A293B64}"/>
                </a:ext>
              </a:extLst>
            </p:cNvPr>
            <p:cNvCxnSpPr>
              <a:cxnSpLocks/>
            </p:cNvCxnSpPr>
            <p:nvPr/>
          </p:nvCxnSpPr>
          <p:spPr>
            <a:xfrm>
              <a:off x="5404433" y="3949503"/>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직사각형 91">
              <a:extLst>
                <a:ext uri="{FF2B5EF4-FFF2-40B4-BE49-F238E27FC236}">
                  <a16:creationId xmlns:a16="http://schemas.microsoft.com/office/drawing/2014/main" id="{BC975091-3D16-43F5-B192-6635D3722CF5}"/>
                </a:ext>
              </a:extLst>
            </p:cNvPr>
            <p:cNvSpPr/>
            <p:nvPr/>
          </p:nvSpPr>
          <p:spPr>
            <a:xfrm>
              <a:off x="6829210" y="2124169"/>
              <a:ext cx="1049535" cy="5565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Behavioral Simulation</a:t>
              </a:r>
              <a:endParaRPr lang="ko-KR" altLang="en-US" sz="1200" dirty="0">
                <a:solidFill>
                  <a:schemeClr val="tx1"/>
                </a:solidFill>
              </a:endParaRPr>
            </a:p>
          </p:txBody>
        </p:sp>
        <p:sp>
          <p:nvSpPr>
            <p:cNvPr id="93" name="원통형 92">
              <a:extLst>
                <a:ext uri="{FF2B5EF4-FFF2-40B4-BE49-F238E27FC236}">
                  <a16:creationId xmlns:a16="http://schemas.microsoft.com/office/drawing/2014/main" id="{EFE85482-CDCA-4478-BC47-3ACC66000EA4}"/>
                </a:ext>
              </a:extLst>
            </p:cNvPr>
            <p:cNvSpPr/>
            <p:nvPr/>
          </p:nvSpPr>
          <p:spPr>
            <a:xfrm>
              <a:off x="6811253" y="2855994"/>
              <a:ext cx="968300" cy="7301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Static Timing Analysis</a:t>
              </a:r>
              <a:endParaRPr lang="ko-KR" altLang="en-US" sz="1100" dirty="0">
                <a:solidFill>
                  <a:schemeClr val="tx1"/>
                </a:solidFill>
              </a:endParaRPr>
            </a:p>
          </p:txBody>
        </p:sp>
        <p:sp>
          <p:nvSpPr>
            <p:cNvPr id="94" name="직사각형 93">
              <a:extLst>
                <a:ext uri="{FF2B5EF4-FFF2-40B4-BE49-F238E27FC236}">
                  <a16:creationId xmlns:a16="http://schemas.microsoft.com/office/drawing/2014/main" id="{F59E96BA-867E-448F-91A1-82E7FC5D1E5D}"/>
                </a:ext>
              </a:extLst>
            </p:cNvPr>
            <p:cNvSpPr/>
            <p:nvPr/>
          </p:nvSpPr>
          <p:spPr>
            <a:xfrm>
              <a:off x="6829209" y="3671233"/>
              <a:ext cx="1049535" cy="5565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Equivalency Checking</a:t>
              </a:r>
              <a:endParaRPr lang="ko-KR" altLang="en-US" sz="1200" dirty="0">
                <a:solidFill>
                  <a:schemeClr val="tx1"/>
                </a:solidFill>
              </a:endParaRPr>
            </a:p>
          </p:txBody>
        </p:sp>
        <p:cxnSp>
          <p:nvCxnSpPr>
            <p:cNvPr id="95" name="직선 화살표 연결선 94">
              <a:extLst>
                <a:ext uri="{FF2B5EF4-FFF2-40B4-BE49-F238E27FC236}">
                  <a16:creationId xmlns:a16="http://schemas.microsoft.com/office/drawing/2014/main" id="{F44CC0A6-1C24-4918-BC35-F8111645800A}"/>
                </a:ext>
              </a:extLst>
            </p:cNvPr>
            <p:cNvCxnSpPr>
              <a:cxnSpLocks/>
            </p:cNvCxnSpPr>
            <p:nvPr/>
          </p:nvCxnSpPr>
          <p:spPr>
            <a:xfrm>
              <a:off x="5415190" y="4807596"/>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원통형 95">
              <a:extLst>
                <a:ext uri="{FF2B5EF4-FFF2-40B4-BE49-F238E27FC236}">
                  <a16:creationId xmlns:a16="http://schemas.microsoft.com/office/drawing/2014/main" id="{86BA3233-C85F-42A4-8BE0-288D4D1ACAD8}"/>
                </a:ext>
              </a:extLst>
            </p:cNvPr>
            <p:cNvSpPr/>
            <p:nvPr/>
          </p:nvSpPr>
          <p:spPr>
            <a:xfrm>
              <a:off x="6829209" y="4428235"/>
              <a:ext cx="968300" cy="730160"/>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a:solidFill>
                    <a:schemeClr val="tx1"/>
                  </a:solidFill>
                </a:rPr>
                <a:t>Static Timing Analysis</a:t>
              </a:r>
              <a:endParaRPr lang="ko-KR" altLang="en-US" sz="1100" dirty="0">
                <a:solidFill>
                  <a:schemeClr val="tx1"/>
                </a:solidFill>
              </a:endParaRPr>
            </a:p>
          </p:txBody>
        </p:sp>
        <p:cxnSp>
          <p:nvCxnSpPr>
            <p:cNvPr id="97" name="직선 화살표 연결선 96">
              <a:extLst>
                <a:ext uri="{FF2B5EF4-FFF2-40B4-BE49-F238E27FC236}">
                  <a16:creationId xmlns:a16="http://schemas.microsoft.com/office/drawing/2014/main" id="{F164E009-1506-416B-8D65-4928FA89D15A}"/>
                </a:ext>
              </a:extLst>
            </p:cNvPr>
            <p:cNvCxnSpPr>
              <a:cxnSpLocks/>
            </p:cNvCxnSpPr>
            <p:nvPr/>
          </p:nvCxnSpPr>
          <p:spPr>
            <a:xfrm>
              <a:off x="5404433" y="5436665"/>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직사각형 97">
              <a:extLst>
                <a:ext uri="{FF2B5EF4-FFF2-40B4-BE49-F238E27FC236}">
                  <a16:creationId xmlns:a16="http://schemas.microsoft.com/office/drawing/2014/main" id="{91FCA500-8EC4-40B1-B5AB-AAECC411F55C}"/>
                </a:ext>
              </a:extLst>
            </p:cNvPr>
            <p:cNvSpPr/>
            <p:nvPr/>
          </p:nvSpPr>
          <p:spPr>
            <a:xfrm>
              <a:off x="6829209" y="5158395"/>
              <a:ext cx="1049535" cy="5565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Equivalency Checking</a:t>
              </a:r>
              <a:endParaRPr lang="ko-KR" altLang="en-US" sz="1200" dirty="0">
                <a:solidFill>
                  <a:schemeClr val="tx1"/>
                </a:solidFill>
              </a:endParaRPr>
            </a:p>
          </p:txBody>
        </p:sp>
        <p:cxnSp>
          <p:nvCxnSpPr>
            <p:cNvPr id="99" name="직선 화살표 연결선 98">
              <a:extLst>
                <a:ext uri="{FF2B5EF4-FFF2-40B4-BE49-F238E27FC236}">
                  <a16:creationId xmlns:a16="http://schemas.microsoft.com/office/drawing/2014/main" id="{B92C5B70-2634-405F-BFE5-841A4ABA2B32}"/>
                </a:ext>
              </a:extLst>
            </p:cNvPr>
            <p:cNvCxnSpPr>
              <a:cxnSpLocks/>
            </p:cNvCxnSpPr>
            <p:nvPr/>
          </p:nvCxnSpPr>
          <p:spPr>
            <a:xfrm>
              <a:off x="5415190" y="5810883"/>
              <a:ext cx="14068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직사각형 99">
              <a:extLst>
                <a:ext uri="{FF2B5EF4-FFF2-40B4-BE49-F238E27FC236}">
                  <a16:creationId xmlns:a16="http://schemas.microsoft.com/office/drawing/2014/main" id="{4CC80B3F-5C95-4F0B-B9E3-0803ED188790}"/>
                </a:ext>
              </a:extLst>
            </p:cNvPr>
            <p:cNvSpPr/>
            <p:nvPr/>
          </p:nvSpPr>
          <p:spPr>
            <a:xfrm>
              <a:off x="6822020" y="5725667"/>
              <a:ext cx="1049535" cy="719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Verification of 2</a:t>
              </a:r>
              <a:r>
                <a:rPr lang="en-US" altLang="ko-KR" sz="1200" baseline="30000" dirty="0">
                  <a:solidFill>
                    <a:schemeClr val="tx1"/>
                  </a:solidFill>
                </a:rPr>
                <a:t>nd</a:t>
              </a:r>
              <a:r>
                <a:rPr lang="en-US" altLang="ko-KR" sz="1200" dirty="0">
                  <a:solidFill>
                    <a:schemeClr val="tx1"/>
                  </a:solidFill>
                </a:rPr>
                <a:t> &amp; 3</a:t>
              </a:r>
              <a:r>
                <a:rPr lang="en-US" altLang="ko-KR" sz="1200" baseline="30000" dirty="0">
                  <a:solidFill>
                    <a:schemeClr val="tx1"/>
                  </a:solidFill>
                </a:rPr>
                <a:t>rd</a:t>
              </a:r>
              <a:r>
                <a:rPr lang="en-US" altLang="ko-KR" sz="1200" dirty="0">
                  <a:solidFill>
                    <a:schemeClr val="tx1"/>
                  </a:solidFill>
                </a:rPr>
                <a:t> Order Effects</a:t>
              </a:r>
              <a:endParaRPr lang="ko-KR" altLang="en-US" sz="1200" dirty="0">
                <a:solidFill>
                  <a:schemeClr val="tx1"/>
                </a:solidFill>
              </a:endParaRPr>
            </a:p>
          </p:txBody>
        </p:sp>
      </p:grpSp>
      <p:sp>
        <p:nvSpPr>
          <p:cNvPr id="102" name="TextBox 101">
            <a:extLst>
              <a:ext uri="{FF2B5EF4-FFF2-40B4-BE49-F238E27FC236}">
                <a16:creationId xmlns:a16="http://schemas.microsoft.com/office/drawing/2014/main" id="{0FED2E93-775E-47D4-B8F8-A0C4049C7FB4}"/>
              </a:ext>
            </a:extLst>
          </p:cNvPr>
          <p:cNvSpPr txBox="1"/>
          <p:nvPr/>
        </p:nvSpPr>
        <p:spPr>
          <a:xfrm>
            <a:off x="2999894" y="6105431"/>
            <a:ext cx="775602" cy="307777"/>
          </a:xfrm>
          <a:prstGeom prst="rect">
            <a:avLst/>
          </a:prstGeom>
          <a:noFill/>
          <a:ln>
            <a:noFill/>
          </a:ln>
        </p:spPr>
        <p:txBody>
          <a:bodyPr wrap="square" rtlCol="0">
            <a:spAutoFit/>
          </a:bodyPr>
          <a:lstStyle/>
          <a:p>
            <a:pPr algn="ctr"/>
            <a:r>
              <a:rPr lang="en-US" altLang="ko-KR" sz="1400" b="1" dirty="0"/>
              <a:t>FPGA</a:t>
            </a:r>
            <a:endParaRPr lang="ko-KR" altLang="en-US" sz="1400" b="1" dirty="0"/>
          </a:p>
        </p:txBody>
      </p:sp>
      <p:sp>
        <p:nvSpPr>
          <p:cNvPr id="103" name="TextBox 102">
            <a:extLst>
              <a:ext uri="{FF2B5EF4-FFF2-40B4-BE49-F238E27FC236}">
                <a16:creationId xmlns:a16="http://schemas.microsoft.com/office/drawing/2014/main" id="{B9CD435A-DEFC-46B8-B287-0126229438F7}"/>
              </a:ext>
            </a:extLst>
          </p:cNvPr>
          <p:cNvSpPr txBox="1"/>
          <p:nvPr/>
        </p:nvSpPr>
        <p:spPr>
          <a:xfrm>
            <a:off x="8013914" y="6105430"/>
            <a:ext cx="672886" cy="307777"/>
          </a:xfrm>
          <a:prstGeom prst="rect">
            <a:avLst/>
          </a:prstGeom>
          <a:noFill/>
          <a:ln>
            <a:noFill/>
          </a:ln>
        </p:spPr>
        <p:txBody>
          <a:bodyPr wrap="square" rtlCol="0">
            <a:spAutoFit/>
          </a:bodyPr>
          <a:lstStyle/>
          <a:p>
            <a:pPr algn="ctr"/>
            <a:r>
              <a:rPr lang="en-US" altLang="ko-KR" sz="1400" b="1" dirty="0"/>
              <a:t>ASIC</a:t>
            </a:r>
            <a:endParaRPr lang="ko-KR" altLang="en-US" sz="1400" b="1" dirty="0"/>
          </a:p>
        </p:txBody>
      </p:sp>
      <p:sp>
        <p:nvSpPr>
          <p:cNvPr id="104" name="직사각형 103">
            <a:extLst>
              <a:ext uri="{FF2B5EF4-FFF2-40B4-BE49-F238E27FC236}">
                <a16:creationId xmlns:a16="http://schemas.microsoft.com/office/drawing/2014/main" id="{34735527-F59C-44FC-8838-493D99F7E004}"/>
              </a:ext>
            </a:extLst>
          </p:cNvPr>
          <p:cNvSpPr/>
          <p:nvPr/>
        </p:nvSpPr>
        <p:spPr>
          <a:xfrm>
            <a:off x="428851" y="1103943"/>
            <a:ext cx="3568745" cy="5309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182115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10" name="Picture 2">
            <a:extLst>
              <a:ext uri="{FF2B5EF4-FFF2-40B4-BE49-F238E27FC236}">
                <a16:creationId xmlns:a16="http://schemas.microsoft.com/office/drawing/2014/main" id="{4CE4CEAD-7C77-4268-A74A-5E4568FC3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25599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8" name="Picture 3">
            <a:extLst>
              <a:ext uri="{FF2B5EF4-FFF2-40B4-BE49-F238E27FC236}">
                <a16:creationId xmlns:a16="http://schemas.microsoft.com/office/drawing/2014/main" id="{4E93FD29-6DA5-40F3-89D5-243FF5B80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2">
            <a:extLst>
              <a:ext uri="{FF2B5EF4-FFF2-40B4-BE49-F238E27FC236}">
                <a16:creationId xmlns:a16="http://schemas.microsoft.com/office/drawing/2014/main" id="{3FA4E4C6-0886-486C-AA57-311AD9651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133600"/>
            <a:ext cx="5099050" cy="302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직사각형 9">
            <a:extLst>
              <a:ext uri="{FF2B5EF4-FFF2-40B4-BE49-F238E27FC236}">
                <a16:creationId xmlns:a16="http://schemas.microsoft.com/office/drawing/2014/main" id="{33E0AC58-CC10-4E46-BC1C-0FFE3B6039E2}"/>
              </a:ext>
            </a:extLst>
          </p:cNvPr>
          <p:cNvSpPr/>
          <p:nvPr/>
        </p:nvSpPr>
        <p:spPr bwMode="auto">
          <a:xfrm>
            <a:off x="1054100" y="2079625"/>
            <a:ext cx="1584325" cy="180975"/>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1" name="직사각형 10">
            <a:extLst>
              <a:ext uri="{FF2B5EF4-FFF2-40B4-BE49-F238E27FC236}">
                <a16:creationId xmlns:a16="http://schemas.microsoft.com/office/drawing/2014/main" id="{8D7B3F65-0C1D-4951-A2DF-A3BB8B7D1B27}"/>
              </a:ext>
            </a:extLst>
          </p:cNvPr>
          <p:cNvSpPr/>
          <p:nvPr/>
        </p:nvSpPr>
        <p:spPr bwMode="auto">
          <a:xfrm>
            <a:off x="3098800" y="3214687"/>
            <a:ext cx="4003675" cy="180975"/>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2" name="직사각형 11">
            <a:extLst>
              <a:ext uri="{FF2B5EF4-FFF2-40B4-BE49-F238E27FC236}">
                <a16:creationId xmlns:a16="http://schemas.microsoft.com/office/drawing/2014/main" id="{675F449A-C2D2-4B51-B916-A10A56F01BA2}"/>
              </a:ext>
            </a:extLst>
          </p:cNvPr>
          <p:cNvSpPr/>
          <p:nvPr/>
        </p:nvSpPr>
        <p:spPr bwMode="auto">
          <a:xfrm>
            <a:off x="6419850" y="4678362"/>
            <a:ext cx="682625" cy="180975"/>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3" name="타원 12">
            <a:extLst>
              <a:ext uri="{FF2B5EF4-FFF2-40B4-BE49-F238E27FC236}">
                <a16:creationId xmlns:a16="http://schemas.microsoft.com/office/drawing/2014/main" id="{97C3ED36-7ED3-437C-8769-F22745B4B1C7}"/>
              </a:ext>
            </a:extLst>
          </p:cNvPr>
          <p:cNvSpPr/>
          <p:nvPr/>
        </p:nvSpPr>
        <p:spPr bwMode="auto">
          <a:xfrm>
            <a:off x="1963737" y="1704975"/>
            <a:ext cx="339725"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1</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14" name="타원 13">
            <a:extLst>
              <a:ext uri="{FF2B5EF4-FFF2-40B4-BE49-F238E27FC236}">
                <a16:creationId xmlns:a16="http://schemas.microsoft.com/office/drawing/2014/main" id="{BABD163A-E5A9-41A9-BF11-68DA9B2EDEFA}"/>
              </a:ext>
            </a:extLst>
          </p:cNvPr>
          <p:cNvSpPr/>
          <p:nvPr/>
        </p:nvSpPr>
        <p:spPr bwMode="auto">
          <a:xfrm>
            <a:off x="6249987" y="2868612"/>
            <a:ext cx="341313"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2</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15" name="타원 14">
            <a:extLst>
              <a:ext uri="{FF2B5EF4-FFF2-40B4-BE49-F238E27FC236}">
                <a16:creationId xmlns:a16="http://schemas.microsoft.com/office/drawing/2014/main" id="{EDDED9B2-C6CD-4663-BD7D-B6B9C8B2DE98}"/>
              </a:ext>
            </a:extLst>
          </p:cNvPr>
          <p:cNvSpPr/>
          <p:nvPr/>
        </p:nvSpPr>
        <p:spPr bwMode="auto">
          <a:xfrm>
            <a:off x="6591300" y="4332287"/>
            <a:ext cx="339725"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3</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16" name="TextBox 15">
            <a:extLst>
              <a:ext uri="{FF2B5EF4-FFF2-40B4-BE49-F238E27FC236}">
                <a16:creationId xmlns:a16="http://schemas.microsoft.com/office/drawing/2014/main" id="{7729DC1A-9A61-48C0-8082-8D9034AABDE2}"/>
              </a:ext>
            </a:extLst>
          </p:cNvPr>
          <p:cNvSpPr txBox="1"/>
          <p:nvPr/>
        </p:nvSpPr>
        <p:spPr>
          <a:xfrm>
            <a:off x="2271712" y="1682750"/>
            <a:ext cx="846138"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17" name="TextBox 16">
            <a:extLst>
              <a:ext uri="{FF2B5EF4-FFF2-40B4-BE49-F238E27FC236}">
                <a16:creationId xmlns:a16="http://schemas.microsoft.com/office/drawing/2014/main" id="{BAC75DAF-7140-4D67-98AD-83D027C99BC7}"/>
              </a:ext>
            </a:extLst>
          </p:cNvPr>
          <p:cNvSpPr txBox="1"/>
          <p:nvPr/>
        </p:nvSpPr>
        <p:spPr>
          <a:xfrm>
            <a:off x="6586537" y="2846387"/>
            <a:ext cx="844550"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18" name="TextBox 17">
            <a:extLst>
              <a:ext uri="{FF2B5EF4-FFF2-40B4-BE49-F238E27FC236}">
                <a16:creationId xmlns:a16="http://schemas.microsoft.com/office/drawing/2014/main" id="{BF39A8D6-C59A-4A29-9DA7-9131FB2D9B35}"/>
              </a:ext>
            </a:extLst>
          </p:cNvPr>
          <p:cNvSpPr txBox="1"/>
          <p:nvPr/>
        </p:nvSpPr>
        <p:spPr>
          <a:xfrm>
            <a:off x="5827712" y="4310062"/>
            <a:ext cx="844550"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2420857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10" name="Picture 3">
            <a:extLst>
              <a:ext uri="{FF2B5EF4-FFF2-40B4-BE49-F238E27FC236}">
                <a16:creationId xmlns:a16="http://schemas.microsoft.com/office/drawing/2014/main" id="{30943CE8-FDC3-452D-8C93-608B317C36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직사각형 10">
            <a:extLst>
              <a:ext uri="{FF2B5EF4-FFF2-40B4-BE49-F238E27FC236}">
                <a16:creationId xmlns:a16="http://schemas.microsoft.com/office/drawing/2014/main" id="{841301A4-BA14-439B-A743-A02CA330FB95}"/>
              </a:ext>
            </a:extLst>
          </p:cNvPr>
          <p:cNvSpPr/>
          <p:nvPr/>
        </p:nvSpPr>
        <p:spPr bwMode="auto">
          <a:xfrm>
            <a:off x="1517650" y="3722688"/>
            <a:ext cx="719137"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2" name="직사각형 11">
            <a:extLst>
              <a:ext uri="{FF2B5EF4-FFF2-40B4-BE49-F238E27FC236}">
                <a16:creationId xmlns:a16="http://schemas.microsoft.com/office/drawing/2014/main" id="{9FA778A9-1C19-4472-87E1-8F2207739A2C}"/>
              </a:ext>
            </a:extLst>
          </p:cNvPr>
          <p:cNvSpPr/>
          <p:nvPr/>
        </p:nvSpPr>
        <p:spPr bwMode="auto">
          <a:xfrm>
            <a:off x="2179637" y="3833813"/>
            <a:ext cx="1223963"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3" name="타원 12">
            <a:extLst>
              <a:ext uri="{FF2B5EF4-FFF2-40B4-BE49-F238E27FC236}">
                <a16:creationId xmlns:a16="http://schemas.microsoft.com/office/drawing/2014/main" id="{87CE53AD-D882-4E5F-8159-A7848DC05FA4}"/>
              </a:ext>
            </a:extLst>
          </p:cNvPr>
          <p:cNvSpPr/>
          <p:nvPr/>
        </p:nvSpPr>
        <p:spPr bwMode="auto">
          <a:xfrm>
            <a:off x="1839912" y="3375025"/>
            <a:ext cx="339725" cy="347663"/>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1</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14" name="타원 13">
            <a:extLst>
              <a:ext uri="{FF2B5EF4-FFF2-40B4-BE49-F238E27FC236}">
                <a16:creationId xmlns:a16="http://schemas.microsoft.com/office/drawing/2014/main" id="{C6C3DB5B-A854-404C-AEC1-08F032C53150}"/>
              </a:ext>
            </a:extLst>
          </p:cNvPr>
          <p:cNvSpPr/>
          <p:nvPr/>
        </p:nvSpPr>
        <p:spPr bwMode="auto">
          <a:xfrm>
            <a:off x="3403600" y="3829050"/>
            <a:ext cx="339725"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2</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15" name="TextBox 14">
            <a:extLst>
              <a:ext uri="{FF2B5EF4-FFF2-40B4-BE49-F238E27FC236}">
                <a16:creationId xmlns:a16="http://schemas.microsoft.com/office/drawing/2014/main" id="{59BBD8FB-2B56-4154-81B0-8EBF15E1DFFB}"/>
              </a:ext>
            </a:extLst>
          </p:cNvPr>
          <p:cNvSpPr txBox="1"/>
          <p:nvPr/>
        </p:nvSpPr>
        <p:spPr>
          <a:xfrm>
            <a:off x="2160587" y="3352800"/>
            <a:ext cx="1454150"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Right 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16" name="TextBox 15">
            <a:extLst>
              <a:ext uri="{FF2B5EF4-FFF2-40B4-BE49-F238E27FC236}">
                <a16:creationId xmlns:a16="http://schemas.microsoft.com/office/drawing/2014/main" id="{C23E5FC1-68E6-4ACB-BDB7-E47DB3388655}"/>
              </a:ext>
            </a:extLst>
          </p:cNvPr>
          <p:cNvSpPr txBox="1"/>
          <p:nvPr/>
        </p:nvSpPr>
        <p:spPr>
          <a:xfrm>
            <a:off x="3727450" y="3844925"/>
            <a:ext cx="844550"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1529058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5F7A0500-BB93-45EA-BB4D-D5C794267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직사각형 9">
            <a:extLst>
              <a:ext uri="{FF2B5EF4-FFF2-40B4-BE49-F238E27FC236}">
                <a16:creationId xmlns:a16="http://schemas.microsoft.com/office/drawing/2014/main" id="{66B081DD-1AB9-44E2-A521-2867A37889E3}"/>
              </a:ext>
            </a:extLst>
          </p:cNvPr>
          <p:cNvSpPr/>
          <p:nvPr/>
        </p:nvSpPr>
        <p:spPr bwMode="auto">
          <a:xfrm>
            <a:off x="2255178" y="5390490"/>
            <a:ext cx="3451225" cy="193675"/>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1" name="TextBox 10">
            <a:extLst>
              <a:ext uri="{FF2B5EF4-FFF2-40B4-BE49-F238E27FC236}">
                <a16:creationId xmlns:a16="http://schemas.microsoft.com/office/drawing/2014/main" id="{B74938BC-2BA8-4266-9776-CEC94E8060FA}"/>
              </a:ext>
            </a:extLst>
          </p:cNvPr>
          <p:cNvSpPr txBox="1"/>
          <p:nvPr/>
        </p:nvSpPr>
        <p:spPr>
          <a:xfrm>
            <a:off x="5706403" y="5303178"/>
            <a:ext cx="947737"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Check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150792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CF47F596-1008-49E1-85CE-CBD7812E7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4D1B42E4-D0B6-43F0-8677-4930794D15C9}"/>
              </a:ext>
            </a:extLst>
          </p:cNvPr>
          <p:cNvSpPr/>
          <p:nvPr/>
        </p:nvSpPr>
        <p:spPr bwMode="auto">
          <a:xfrm>
            <a:off x="2718728" y="1341438"/>
            <a:ext cx="433387"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직사각형 4">
            <a:extLst>
              <a:ext uri="{FF2B5EF4-FFF2-40B4-BE49-F238E27FC236}">
                <a16:creationId xmlns:a16="http://schemas.microsoft.com/office/drawing/2014/main" id="{1532416C-69DA-4EAF-BBB4-176B244EBD9D}"/>
              </a:ext>
            </a:extLst>
          </p:cNvPr>
          <p:cNvSpPr/>
          <p:nvPr/>
        </p:nvSpPr>
        <p:spPr bwMode="auto">
          <a:xfrm>
            <a:off x="2718728" y="3509963"/>
            <a:ext cx="2089150" cy="144462"/>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6" name="타원 5">
            <a:extLst>
              <a:ext uri="{FF2B5EF4-FFF2-40B4-BE49-F238E27FC236}">
                <a16:creationId xmlns:a16="http://schemas.microsoft.com/office/drawing/2014/main" id="{B9FDF27A-E76D-45D2-B3F5-3989F4112DA8}"/>
              </a:ext>
            </a:extLst>
          </p:cNvPr>
          <p:cNvSpPr/>
          <p:nvPr/>
        </p:nvSpPr>
        <p:spPr bwMode="auto">
          <a:xfrm>
            <a:off x="4761840" y="3336925"/>
            <a:ext cx="341313"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2</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7" name="타원 6">
            <a:extLst>
              <a:ext uri="{FF2B5EF4-FFF2-40B4-BE49-F238E27FC236}">
                <a16:creationId xmlns:a16="http://schemas.microsoft.com/office/drawing/2014/main" id="{8C7974D5-026A-4095-AA23-FC006E5604BB}"/>
              </a:ext>
            </a:extLst>
          </p:cNvPr>
          <p:cNvSpPr/>
          <p:nvPr/>
        </p:nvSpPr>
        <p:spPr bwMode="auto">
          <a:xfrm>
            <a:off x="3152115" y="1341438"/>
            <a:ext cx="339725" cy="346075"/>
          </a:xfrm>
          <a:prstGeom prst="ellipse">
            <a:avLst/>
          </a:prstGeom>
          <a:solidFill>
            <a:srgbClr val="FF0000"/>
          </a:solidFill>
          <a:ln w="12700" cap="flat" cmpd="sng" algn="ctr">
            <a:solidFill>
              <a:srgbClr val="FF0000"/>
            </a:solidFill>
            <a:prstDash val="solid"/>
            <a:round/>
            <a:headEnd type="none" w="med" len="med"/>
            <a:tailEnd type="triangle" w="med" len="med"/>
          </a:ln>
          <a:effectLst/>
        </p:spPr>
        <p:txBody>
          <a:bodyPr anchor="ctr">
            <a:spAutoFit/>
          </a:bodyPr>
          <a:lstStyle/>
          <a:p>
            <a:pPr algn="ctr" eaLnBrk="1" latinLnBrk="1" hangingPunct="1">
              <a:spcBef>
                <a:spcPct val="50000"/>
              </a:spcBef>
              <a:defRPr/>
            </a:pPr>
            <a:r>
              <a:rPr lang="en-US" altLang="ko-KR" sz="1000" b="1" dirty="0">
                <a:solidFill>
                  <a:schemeClr val="bg1"/>
                </a:solidFill>
                <a:effectLst>
                  <a:outerShdw blurRad="38100" dist="38100" dir="2700000" algn="tl">
                    <a:srgbClr val="000000">
                      <a:alpha val="43137"/>
                    </a:srgbClr>
                  </a:outerShdw>
                </a:effectLst>
                <a:ea typeface="굴림" charset="-127"/>
              </a:rPr>
              <a:t>1</a:t>
            </a:r>
            <a:endParaRPr lang="ko-KR" altLang="en-US" sz="1000" b="1" dirty="0">
              <a:solidFill>
                <a:schemeClr val="bg1"/>
              </a:solidFill>
              <a:effectLst>
                <a:outerShdw blurRad="38100" dist="38100" dir="2700000" algn="tl">
                  <a:srgbClr val="000000">
                    <a:alpha val="43137"/>
                  </a:srgbClr>
                </a:outerShdw>
              </a:effectLst>
              <a:ea typeface="굴림" charset="-127"/>
            </a:endParaRPr>
          </a:p>
        </p:txBody>
      </p:sp>
      <p:sp>
        <p:nvSpPr>
          <p:cNvPr id="8" name="TextBox 7">
            <a:extLst>
              <a:ext uri="{FF2B5EF4-FFF2-40B4-BE49-F238E27FC236}">
                <a16:creationId xmlns:a16="http://schemas.microsoft.com/office/drawing/2014/main" id="{8240BE01-6AF7-4FFB-A69C-D32C066443B2}"/>
              </a:ext>
            </a:extLst>
          </p:cNvPr>
          <p:cNvSpPr txBox="1"/>
          <p:nvPr/>
        </p:nvSpPr>
        <p:spPr>
          <a:xfrm>
            <a:off x="3490253" y="1411288"/>
            <a:ext cx="844550" cy="369887"/>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9" name="TextBox 8">
            <a:extLst>
              <a:ext uri="{FF2B5EF4-FFF2-40B4-BE49-F238E27FC236}">
                <a16:creationId xmlns:a16="http://schemas.microsoft.com/office/drawing/2014/main" id="{FBE26665-5D02-4DB8-B87F-825B70F66FE9}"/>
              </a:ext>
            </a:extLst>
          </p:cNvPr>
          <p:cNvSpPr txBox="1"/>
          <p:nvPr/>
        </p:nvSpPr>
        <p:spPr>
          <a:xfrm>
            <a:off x="4761840" y="3603625"/>
            <a:ext cx="846138"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701480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3D40D2E2-F708-4CFC-9C91-D3DF5E0E3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D49938B1-3254-40D1-AF12-2F6416186995}"/>
              </a:ext>
            </a:extLst>
          </p:cNvPr>
          <p:cNvSpPr/>
          <p:nvPr/>
        </p:nvSpPr>
        <p:spPr bwMode="auto">
          <a:xfrm>
            <a:off x="3724275" y="4284663"/>
            <a:ext cx="576263"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E39C8A4B-EFCA-4E09-B9EE-3E7AD474A87D}"/>
              </a:ext>
            </a:extLst>
          </p:cNvPr>
          <p:cNvSpPr txBox="1"/>
          <p:nvPr/>
        </p:nvSpPr>
        <p:spPr>
          <a:xfrm>
            <a:off x="3878263" y="3916363"/>
            <a:ext cx="846137" cy="369887"/>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2773688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F89115BB-6BBF-427F-A7DF-DE6388B29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03BBC474-8DD2-41EF-BCF4-5ABE6051D281}"/>
              </a:ext>
            </a:extLst>
          </p:cNvPr>
          <p:cNvSpPr/>
          <p:nvPr/>
        </p:nvSpPr>
        <p:spPr bwMode="auto">
          <a:xfrm>
            <a:off x="6543765" y="4292600"/>
            <a:ext cx="504825" cy="141288"/>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직사각형 4">
            <a:extLst>
              <a:ext uri="{FF2B5EF4-FFF2-40B4-BE49-F238E27FC236}">
                <a16:creationId xmlns:a16="http://schemas.microsoft.com/office/drawing/2014/main" id="{D8E019CD-9DC3-4B80-BC8E-4592445F5E39}"/>
              </a:ext>
            </a:extLst>
          </p:cNvPr>
          <p:cNvSpPr/>
          <p:nvPr/>
        </p:nvSpPr>
        <p:spPr bwMode="auto">
          <a:xfrm>
            <a:off x="1936840" y="5373688"/>
            <a:ext cx="3024187" cy="212725"/>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6" name="TextBox 5">
            <a:extLst>
              <a:ext uri="{FF2B5EF4-FFF2-40B4-BE49-F238E27FC236}">
                <a16:creationId xmlns:a16="http://schemas.microsoft.com/office/drawing/2014/main" id="{26E89E67-E2BE-4389-9740-4CC958E35DA0}"/>
              </a:ext>
            </a:extLst>
          </p:cNvPr>
          <p:cNvSpPr txBox="1"/>
          <p:nvPr/>
        </p:nvSpPr>
        <p:spPr>
          <a:xfrm>
            <a:off x="4961027" y="5294313"/>
            <a:ext cx="947738" cy="369887"/>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Check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7" name="TextBox 6">
            <a:extLst>
              <a:ext uri="{FF2B5EF4-FFF2-40B4-BE49-F238E27FC236}">
                <a16:creationId xmlns:a16="http://schemas.microsoft.com/office/drawing/2014/main" id="{9345BB7B-AC40-424D-9F18-B64C24A4FC8E}"/>
              </a:ext>
            </a:extLst>
          </p:cNvPr>
          <p:cNvSpPr txBox="1"/>
          <p:nvPr/>
        </p:nvSpPr>
        <p:spPr>
          <a:xfrm>
            <a:off x="6373902" y="3924300"/>
            <a:ext cx="844550"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1927632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4" name="Picture 2">
            <a:extLst>
              <a:ext uri="{FF2B5EF4-FFF2-40B4-BE49-F238E27FC236}">
                <a16:creationId xmlns:a16="http://schemas.microsoft.com/office/drawing/2014/main" id="{F5B466E2-9606-4425-90DE-F3F9AEEDF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D9018CFF-E74A-4762-95C4-D14F65BAD7C3}"/>
              </a:ext>
            </a:extLst>
          </p:cNvPr>
          <p:cNvSpPr txBox="1"/>
          <p:nvPr/>
        </p:nvSpPr>
        <p:spPr>
          <a:xfrm>
            <a:off x="4495800" y="2133600"/>
            <a:ext cx="2797175"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Timing Simulation Result</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74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DF7714CE-5686-4787-AB0B-DFE0C5604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85A9D908-45AA-4C04-A94D-2B4F9F72E76D}"/>
              </a:ext>
            </a:extLst>
          </p:cNvPr>
          <p:cNvSpPr/>
          <p:nvPr/>
        </p:nvSpPr>
        <p:spPr bwMode="auto">
          <a:xfrm>
            <a:off x="5943600" y="4440987"/>
            <a:ext cx="574675"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51F20185-1879-41FD-8F16-0925D39648B2}"/>
              </a:ext>
            </a:extLst>
          </p:cNvPr>
          <p:cNvSpPr txBox="1"/>
          <p:nvPr/>
        </p:nvSpPr>
        <p:spPr>
          <a:xfrm>
            <a:off x="6230937" y="4125074"/>
            <a:ext cx="844550"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485730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FEB472B7-EAFC-4F63-9817-E480CC87F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268"/>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99E02504-6E98-47BD-B786-06F562204C5D}"/>
              </a:ext>
            </a:extLst>
          </p:cNvPr>
          <p:cNvSpPr/>
          <p:nvPr/>
        </p:nvSpPr>
        <p:spPr bwMode="auto">
          <a:xfrm>
            <a:off x="4352266" y="3668713"/>
            <a:ext cx="1584325"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F5AC945B-F8A4-45C0-90C5-0F7D5191A62A}"/>
              </a:ext>
            </a:extLst>
          </p:cNvPr>
          <p:cNvSpPr txBox="1"/>
          <p:nvPr/>
        </p:nvSpPr>
        <p:spPr>
          <a:xfrm>
            <a:off x="2407578" y="2430463"/>
            <a:ext cx="1454150" cy="369887"/>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Right 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6" name="TextBox 5">
            <a:extLst>
              <a:ext uri="{FF2B5EF4-FFF2-40B4-BE49-F238E27FC236}">
                <a16:creationId xmlns:a16="http://schemas.microsoft.com/office/drawing/2014/main" id="{B447E8FF-65E9-4B5F-8C91-1BCFC88F2ED9}"/>
              </a:ext>
            </a:extLst>
          </p:cNvPr>
          <p:cNvSpPr txBox="1"/>
          <p:nvPr/>
        </p:nvSpPr>
        <p:spPr>
          <a:xfrm>
            <a:off x="5512728" y="3300413"/>
            <a:ext cx="846138"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197192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Synthesis and Place &amp; Route (FPGA)</a:t>
            </a:r>
            <a:endParaRPr lang="ko-KR" altLang="en-US" dirty="0"/>
          </a:p>
        </p:txBody>
      </p:sp>
      <p:sp>
        <p:nvSpPr>
          <p:cNvPr id="6" name="텍스트 개체 틀 2">
            <a:extLst>
              <a:ext uri="{FF2B5EF4-FFF2-40B4-BE49-F238E27FC236}">
                <a16:creationId xmlns:a16="http://schemas.microsoft.com/office/drawing/2014/main" id="{3FFE1024-ECDC-4CC7-8311-81C41FCB3B63}"/>
              </a:ext>
            </a:extLst>
          </p:cNvPr>
          <p:cNvSpPr>
            <a:spLocks noGrp="1"/>
          </p:cNvSpPr>
          <p:nvPr>
            <p:ph type="body" sz="quarter" idx="12"/>
          </p:nvPr>
        </p:nvSpPr>
        <p:spPr>
          <a:xfrm>
            <a:off x="419100" y="5334000"/>
            <a:ext cx="8496300" cy="1676400"/>
          </a:xfrm>
        </p:spPr>
        <p:txBody>
          <a:bodyPr/>
          <a:lstStyle/>
          <a:p>
            <a:r>
              <a:rPr lang="en-US" altLang="ko-KR" sz="1100" b="0" dirty="0"/>
              <a:t>Synthesis: The process of making a circuit written in Verilog HDL or VHDL into a netlist of logic gates</a:t>
            </a:r>
          </a:p>
          <a:p>
            <a:r>
              <a:rPr lang="en-US" altLang="ko-KR" sz="1100" b="0" dirty="0"/>
              <a:t>Place &amp; Route: As implied by the name, it is composed of two steps, placement and routing. The first step, placement, involves deciding where to place all electronic components, circuitry, and logic elements in a generally limited amount of space. This is followed by routing, which decides the exact design of all the wires needed to connect the placed components. This step must implement all the desired connections while following the rules and limitations of the manufacturing process.</a:t>
            </a:r>
          </a:p>
        </p:txBody>
      </p:sp>
      <p:pic>
        <p:nvPicPr>
          <p:cNvPr id="8" name="그림 7">
            <a:extLst>
              <a:ext uri="{FF2B5EF4-FFF2-40B4-BE49-F238E27FC236}">
                <a16:creationId xmlns:a16="http://schemas.microsoft.com/office/drawing/2014/main" id="{F74F00EC-90FC-410F-9A69-29F24659549F}"/>
              </a:ext>
            </a:extLst>
          </p:cNvPr>
          <p:cNvPicPr>
            <a:picLocks noChangeAspect="1"/>
          </p:cNvPicPr>
          <p:nvPr/>
        </p:nvPicPr>
        <p:blipFill>
          <a:blip r:embed="rId3"/>
          <a:stretch>
            <a:fillRect/>
          </a:stretch>
        </p:blipFill>
        <p:spPr>
          <a:xfrm>
            <a:off x="449700" y="2258455"/>
            <a:ext cx="1276350" cy="1476375"/>
          </a:xfrm>
          <a:prstGeom prst="rect">
            <a:avLst/>
          </a:prstGeom>
        </p:spPr>
      </p:pic>
      <p:sp>
        <p:nvSpPr>
          <p:cNvPr id="10" name="TextBox 9">
            <a:extLst>
              <a:ext uri="{FF2B5EF4-FFF2-40B4-BE49-F238E27FC236}">
                <a16:creationId xmlns:a16="http://schemas.microsoft.com/office/drawing/2014/main" id="{81CC115C-ABF5-42AE-9D00-9EC3D7DFC1ED}"/>
              </a:ext>
            </a:extLst>
          </p:cNvPr>
          <p:cNvSpPr txBox="1"/>
          <p:nvPr/>
        </p:nvSpPr>
        <p:spPr>
          <a:xfrm>
            <a:off x="816005" y="3805415"/>
            <a:ext cx="543739" cy="307777"/>
          </a:xfrm>
          <a:prstGeom prst="rect">
            <a:avLst/>
          </a:prstGeom>
          <a:noFill/>
        </p:spPr>
        <p:txBody>
          <a:bodyPr wrap="none" rtlCol="0">
            <a:spAutoFit/>
          </a:bodyPr>
          <a:lstStyle/>
          <a:p>
            <a:r>
              <a:rPr lang="en-US" altLang="ko-KR" sz="1400" dirty="0"/>
              <a:t>HDL</a:t>
            </a:r>
            <a:endParaRPr lang="ko-KR" altLang="en-US" sz="1400" dirty="0"/>
          </a:p>
        </p:txBody>
      </p:sp>
      <p:pic>
        <p:nvPicPr>
          <p:cNvPr id="11" name="그림 10">
            <a:extLst>
              <a:ext uri="{FF2B5EF4-FFF2-40B4-BE49-F238E27FC236}">
                <a16:creationId xmlns:a16="http://schemas.microsoft.com/office/drawing/2014/main" id="{CB6A2DB0-DE7A-4874-A0AC-3CD4C03F7FA5}"/>
              </a:ext>
            </a:extLst>
          </p:cNvPr>
          <p:cNvPicPr>
            <a:picLocks noChangeAspect="1"/>
          </p:cNvPicPr>
          <p:nvPr/>
        </p:nvPicPr>
        <p:blipFill>
          <a:blip r:embed="rId4"/>
          <a:stretch>
            <a:fillRect/>
          </a:stretch>
        </p:blipFill>
        <p:spPr>
          <a:xfrm>
            <a:off x="2599744" y="2194605"/>
            <a:ext cx="3048000" cy="1600200"/>
          </a:xfrm>
          <a:prstGeom prst="rect">
            <a:avLst/>
          </a:prstGeom>
        </p:spPr>
      </p:pic>
      <p:sp>
        <p:nvSpPr>
          <p:cNvPr id="12" name="TextBox 11">
            <a:extLst>
              <a:ext uri="{FF2B5EF4-FFF2-40B4-BE49-F238E27FC236}">
                <a16:creationId xmlns:a16="http://schemas.microsoft.com/office/drawing/2014/main" id="{58860B54-C51C-407B-84FD-B49784D6B821}"/>
              </a:ext>
            </a:extLst>
          </p:cNvPr>
          <p:cNvSpPr txBox="1"/>
          <p:nvPr/>
        </p:nvSpPr>
        <p:spPr>
          <a:xfrm>
            <a:off x="3175269" y="3805416"/>
            <a:ext cx="1887055" cy="307777"/>
          </a:xfrm>
          <a:prstGeom prst="rect">
            <a:avLst/>
          </a:prstGeom>
          <a:noFill/>
        </p:spPr>
        <p:txBody>
          <a:bodyPr wrap="none" rtlCol="0">
            <a:spAutoFit/>
          </a:bodyPr>
          <a:lstStyle/>
          <a:p>
            <a:r>
              <a:rPr lang="en-US" altLang="ko-KR" sz="1400" dirty="0"/>
              <a:t>Netlist of Logic Gates</a:t>
            </a:r>
            <a:endParaRPr lang="ko-KR" altLang="en-US" sz="1400" dirty="0"/>
          </a:p>
        </p:txBody>
      </p:sp>
      <p:pic>
        <p:nvPicPr>
          <p:cNvPr id="14" name="그림 13">
            <a:extLst>
              <a:ext uri="{FF2B5EF4-FFF2-40B4-BE49-F238E27FC236}">
                <a16:creationId xmlns:a16="http://schemas.microsoft.com/office/drawing/2014/main" id="{1B90A3EF-CD3B-4234-8AFD-D36A386532C4}"/>
              </a:ext>
            </a:extLst>
          </p:cNvPr>
          <p:cNvPicPr>
            <a:picLocks noChangeAspect="1"/>
          </p:cNvPicPr>
          <p:nvPr/>
        </p:nvPicPr>
        <p:blipFill>
          <a:blip r:embed="rId5"/>
          <a:stretch>
            <a:fillRect/>
          </a:stretch>
        </p:blipFill>
        <p:spPr>
          <a:xfrm>
            <a:off x="6427218" y="1063281"/>
            <a:ext cx="2069986" cy="2086612"/>
          </a:xfrm>
          <a:prstGeom prst="rect">
            <a:avLst/>
          </a:prstGeom>
        </p:spPr>
      </p:pic>
      <p:pic>
        <p:nvPicPr>
          <p:cNvPr id="15" name="그림 14">
            <a:extLst>
              <a:ext uri="{FF2B5EF4-FFF2-40B4-BE49-F238E27FC236}">
                <a16:creationId xmlns:a16="http://schemas.microsoft.com/office/drawing/2014/main" id="{978E63F6-BF8D-45C5-AFC5-C425CCF3A1B5}"/>
              </a:ext>
            </a:extLst>
          </p:cNvPr>
          <p:cNvPicPr>
            <a:picLocks noChangeAspect="1"/>
          </p:cNvPicPr>
          <p:nvPr/>
        </p:nvPicPr>
        <p:blipFill>
          <a:blip r:embed="rId6"/>
          <a:stretch>
            <a:fillRect/>
          </a:stretch>
        </p:blipFill>
        <p:spPr>
          <a:xfrm>
            <a:off x="6427218" y="3223255"/>
            <a:ext cx="2086611" cy="2086611"/>
          </a:xfrm>
          <a:prstGeom prst="rect">
            <a:avLst/>
          </a:prstGeom>
        </p:spPr>
      </p:pic>
      <p:sp>
        <p:nvSpPr>
          <p:cNvPr id="16" name="화살표: 오른쪽 15">
            <a:extLst>
              <a:ext uri="{FF2B5EF4-FFF2-40B4-BE49-F238E27FC236}">
                <a16:creationId xmlns:a16="http://schemas.microsoft.com/office/drawing/2014/main" id="{90421EFE-4FE6-45FC-8198-CDB6C0340CFE}"/>
              </a:ext>
            </a:extLst>
          </p:cNvPr>
          <p:cNvSpPr/>
          <p:nvPr/>
        </p:nvSpPr>
        <p:spPr>
          <a:xfrm>
            <a:off x="1867349" y="2815204"/>
            <a:ext cx="502668"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id="{F1381CCE-472D-4EE2-B9CE-D6F64FE0773E}"/>
              </a:ext>
            </a:extLst>
          </p:cNvPr>
          <p:cNvSpPr txBox="1"/>
          <p:nvPr/>
        </p:nvSpPr>
        <p:spPr>
          <a:xfrm>
            <a:off x="1637621" y="3296538"/>
            <a:ext cx="962123" cy="307777"/>
          </a:xfrm>
          <a:prstGeom prst="rect">
            <a:avLst/>
          </a:prstGeom>
          <a:noFill/>
        </p:spPr>
        <p:txBody>
          <a:bodyPr wrap="none" rtlCol="0">
            <a:spAutoFit/>
          </a:bodyPr>
          <a:lstStyle/>
          <a:p>
            <a:r>
              <a:rPr lang="en-US" altLang="ko-KR" sz="1400" dirty="0"/>
              <a:t>Synthesis</a:t>
            </a:r>
            <a:endParaRPr lang="ko-KR" altLang="en-US" sz="1400" dirty="0"/>
          </a:p>
        </p:txBody>
      </p:sp>
      <p:sp>
        <p:nvSpPr>
          <p:cNvPr id="18" name="화살표: 오른쪽 17">
            <a:extLst>
              <a:ext uri="{FF2B5EF4-FFF2-40B4-BE49-F238E27FC236}">
                <a16:creationId xmlns:a16="http://schemas.microsoft.com/office/drawing/2014/main" id="{DAC6A69F-20D9-4563-B6D0-9313F6EB26D4}"/>
              </a:ext>
            </a:extLst>
          </p:cNvPr>
          <p:cNvSpPr/>
          <p:nvPr/>
        </p:nvSpPr>
        <p:spPr>
          <a:xfrm>
            <a:off x="5749187" y="2768182"/>
            <a:ext cx="502668" cy="4572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BE943C1-4FBB-47BB-9A60-0EBCB5A51D9B}"/>
              </a:ext>
            </a:extLst>
          </p:cNvPr>
          <p:cNvSpPr txBox="1"/>
          <p:nvPr/>
        </p:nvSpPr>
        <p:spPr>
          <a:xfrm>
            <a:off x="5674983" y="3249516"/>
            <a:ext cx="651076" cy="307777"/>
          </a:xfrm>
          <a:prstGeom prst="rect">
            <a:avLst/>
          </a:prstGeom>
          <a:noFill/>
        </p:spPr>
        <p:txBody>
          <a:bodyPr wrap="none" rtlCol="0">
            <a:spAutoFit/>
          </a:bodyPr>
          <a:lstStyle/>
          <a:p>
            <a:r>
              <a:rPr lang="en-US" altLang="ko-KR" sz="1400" dirty="0"/>
              <a:t>P &amp; R</a:t>
            </a:r>
            <a:endParaRPr lang="ko-KR" altLang="en-US" sz="1400" dirty="0"/>
          </a:p>
        </p:txBody>
      </p:sp>
      <p:sp>
        <p:nvSpPr>
          <p:cNvPr id="20" name="TextBox 19">
            <a:extLst>
              <a:ext uri="{FF2B5EF4-FFF2-40B4-BE49-F238E27FC236}">
                <a16:creationId xmlns:a16="http://schemas.microsoft.com/office/drawing/2014/main" id="{258DE065-9823-49DF-B0DB-4449A668A2B6}"/>
              </a:ext>
            </a:extLst>
          </p:cNvPr>
          <p:cNvSpPr txBox="1"/>
          <p:nvPr/>
        </p:nvSpPr>
        <p:spPr>
          <a:xfrm>
            <a:off x="8368762" y="2840816"/>
            <a:ext cx="633507" cy="307777"/>
          </a:xfrm>
          <a:prstGeom prst="rect">
            <a:avLst/>
          </a:prstGeom>
          <a:noFill/>
        </p:spPr>
        <p:txBody>
          <a:bodyPr wrap="none" rtlCol="0">
            <a:spAutoFit/>
          </a:bodyPr>
          <a:lstStyle/>
          <a:p>
            <a:r>
              <a:rPr lang="en-US" altLang="ko-KR" sz="1400" dirty="0"/>
              <a:t>Place</a:t>
            </a:r>
            <a:endParaRPr lang="ko-KR" altLang="en-US" sz="1400" dirty="0"/>
          </a:p>
        </p:txBody>
      </p:sp>
      <p:sp>
        <p:nvSpPr>
          <p:cNvPr id="21" name="TextBox 20">
            <a:extLst>
              <a:ext uri="{FF2B5EF4-FFF2-40B4-BE49-F238E27FC236}">
                <a16:creationId xmlns:a16="http://schemas.microsoft.com/office/drawing/2014/main" id="{931335AD-28BE-487F-91D1-B6EA29B0AA9D}"/>
              </a:ext>
            </a:extLst>
          </p:cNvPr>
          <p:cNvSpPr txBox="1"/>
          <p:nvPr/>
        </p:nvSpPr>
        <p:spPr>
          <a:xfrm>
            <a:off x="8368761" y="4999490"/>
            <a:ext cx="662361" cy="307777"/>
          </a:xfrm>
          <a:prstGeom prst="rect">
            <a:avLst/>
          </a:prstGeom>
          <a:noFill/>
        </p:spPr>
        <p:txBody>
          <a:bodyPr wrap="none" rtlCol="0">
            <a:spAutoFit/>
          </a:bodyPr>
          <a:lstStyle/>
          <a:p>
            <a:r>
              <a:rPr lang="en-US" altLang="ko-KR" sz="1400" dirty="0"/>
              <a:t>Route</a:t>
            </a:r>
            <a:endParaRPr lang="ko-KR" altLang="en-US" sz="1400" dirty="0"/>
          </a:p>
        </p:txBody>
      </p:sp>
    </p:spTree>
    <p:extLst>
      <p:ext uri="{BB962C8B-B14F-4D97-AF65-F5344CB8AC3E}">
        <p14:creationId xmlns:p14="http://schemas.microsoft.com/office/powerpoint/2010/main" val="3474764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6" name="Picture 2">
            <a:extLst>
              <a:ext uri="{FF2B5EF4-FFF2-40B4-BE49-F238E27FC236}">
                <a16:creationId xmlns:a16="http://schemas.microsoft.com/office/drawing/2014/main" id="{82167A35-4B46-41A9-A847-93E000ADB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직사각형 6">
            <a:extLst>
              <a:ext uri="{FF2B5EF4-FFF2-40B4-BE49-F238E27FC236}">
                <a16:creationId xmlns:a16="http://schemas.microsoft.com/office/drawing/2014/main" id="{529A54CA-108C-421C-8DC0-BC24C09BE933}"/>
              </a:ext>
            </a:extLst>
          </p:cNvPr>
          <p:cNvSpPr/>
          <p:nvPr/>
        </p:nvSpPr>
        <p:spPr bwMode="auto">
          <a:xfrm>
            <a:off x="5251450" y="3566274"/>
            <a:ext cx="576262" cy="141288"/>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8" name="TextBox 7">
            <a:extLst>
              <a:ext uri="{FF2B5EF4-FFF2-40B4-BE49-F238E27FC236}">
                <a16:creationId xmlns:a16="http://schemas.microsoft.com/office/drawing/2014/main" id="{571179AF-0153-47EB-B778-0A5EB32FD973}"/>
              </a:ext>
            </a:extLst>
          </p:cNvPr>
          <p:cNvSpPr txBox="1"/>
          <p:nvPr/>
        </p:nvSpPr>
        <p:spPr>
          <a:xfrm>
            <a:off x="5251450" y="3694862"/>
            <a:ext cx="844550" cy="369887"/>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18352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7CEF81FA-2394-4E75-AD4E-952D68497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84DC22AD-C91B-4F71-98E6-64BAA9AFBDEC}"/>
              </a:ext>
            </a:extLst>
          </p:cNvPr>
          <p:cNvSpPr/>
          <p:nvPr/>
        </p:nvSpPr>
        <p:spPr bwMode="auto">
          <a:xfrm>
            <a:off x="4376559" y="2449513"/>
            <a:ext cx="196850"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0B36B25B-9234-491E-8DC5-6241BF4DC48B}"/>
              </a:ext>
            </a:extLst>
          </p:cNvPr>
          <p:cNvSpPr txBox="1"/>
          <p:nvPr/>
        </p:nvSpPr>
        <p:spPr>
          <a:xfrm>
            <a:off x="4232096" y="2079625"/>
            <a:ext cx="844550"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84839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834ADF0F-698F-43BC-8380-4E1C48519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3C36ADC6-FFAD-4452-ABDC-2D6DA40E3797}"/>
              </a:ext>
            </a:extLst>
          </p:cNvPr>
          <p:cNvSpPr/>
          <p:nvPr/>
        </p:nvSpPr>
        <p:spPr bwMode="auto">
          <a:xfrm>
            <a:off x="5691188" y="2257425"/>
            <a:ext cx="369887" cy="141288"/>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2C32D1D5-D039-408E-BC85-F2FD376F4574}"/>
              </a:ext>
            </a:extLst>
          </p:cNvPr>
          <p:cNvSpPr txBox="1"/>
          <p:nvPr/>
        </p:nvSpPr>
        <p:spPr>
          <a:xfrm>
            <a:off x="5638800" y="1914525"/>
            <a:ext cx="844550" cy="369888"/>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3896192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754C79A0-FE06-4626-BCBA-017E8713F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1AC47059-8E2E-4C34-908D-0B4E8AEFF914}"/>
              </a:ext>
            </a:extLst>
          </p:cNvPr>
          <p:cNvSpPr/>
          <p:nvPr/>
        </p:nvSpPr>
        <p:spPr bwMode="auto">
          <a:xfrm>
            <a:off x="1981200" y="2906713"/>
            <a:ext cx="576263"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직사각형 4">
            <a:extLst>
              <a:ext uri="{FF2B5EF4-FFF2-40B4-BE49-F238E27FC236}">
                <a16:creationId xmlns:a16="http://schemas.microsoft.com/office/drawing/2014/main" id="{C110F6A6-B7DE-4DF9-95E7-EB36E800F2C4}"/>
              </a:ext>
            </a:extLst>
          </p:cNvPr>
          <p:cNvSpPr/>
          <p:nvPr/>
        </p:nvSpPr>
        <p:spPr bwMode="auto">
          <a:xfrm>
            <a:off x="6445250" y="2257425"/>
            <a:ext cx="647700" cy="141288"/>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6" name="TextBox 5">
            <a:extLst>
              <a:ext uri="{FF2B5EF4-FFF2-40B4-BE49-F238E27FC236}">
                <a16:creationId xmlns:a16="http://schemas.microsoft.com/office/drawing/2014/main" id="{3EFAA207-8120-426D-999E-2720B1B5238F}"/>
              </a:ext>
            </a:extLst>
          </p:cNvPr>
          <p:cNvSpPr txBox="1"/>
          <p:nvPr/>
        </p:nvSpPr>
        <p:spPr>
          <a:xfrm>
            <a:off x="6157913" y="1889125"/>
            <a:ext cx="844550"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7" name="직사각형 6">
            <a:extLst>
              <a:ext uri="{FF2B5EF4-FFF2-40B4-BE49-F238E27FC236}">
                <a16:creationId xmlns:a16="http://schemas.microsoft.com/office/drawing/2014/main" id="{21CF135D-F538-4664-8AA9-CA2A7B9FD2EE}"/>
              </a:ext>
            </a:extLst>
          </p:cNvPr>
          <p:cNvSpPr/>
          <p:nvPr/>
        </p:nvSpPr>
        <p:spPr bwMode="auto">
          <a:xfrm>
            <a:off x="4060825" y="3675063"/>
            <a:ext cx="287338"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2343503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7" name="Picture 6">
            <a:extLst>
              <a:ext uri="{FF2B5EF4-FFF2-40B4-BE49-F238E27FC236}">
                <a16:creationId xmlns:a16="http://schemas.microsoft.com/office/drawing/2014/main" id="{A5992EE4-DC16-404B-84F8-B4A46FBB4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직사각형 7">
            <a:extLst>
              <a:ext uri="{FF2B5EF4-FFF2-40B4-BE49-F238E27FC236}">
                <a16:creationId xmlns:a16="http://schemas.microsoft.com/office/drawing/2014/main" id="{7E4054BC-D0B1-46A6-A788-DEC21AFF4316}"/>
              </a:ext>
            </a:extLst>
          </p:cNvPr>
          <p:cNvSpPr/>
          <p:nvPr/>
        </p:nvSpPr>
        <p:spPr bwMode="auto">
          <a:xfrm>
            <a:off x="4962614" y="3721100"/>
            <a:ext cx="215900"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9" name="직사각형 8">
            <a:extLst>
              <a:ext uri="{FF2B5EF4-FFF2-40B4-BE49-F238E27FC236}">
                <a16:creationId xmlns:a16="http://schemas.microsoft.com/office/drawing/2014/main" id="{F0CE2BA3-099F-40BD-B57C-7319CC4B6924}"/>
              </a:ext>
            </a:extLst>
          </p:cNvPr>
          <p:cNvSpPr/>
          <p:nvPr/>
        </p:nvSpPr>
        <p:spPr bwMode="auto">
          <a:xfrm>
            <a:off x="5249952" y="3141663"/>
            <a:ext cx="576262" cy="139700"/>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10" name="TextBox 9">
            <a:extLst>
              <a:ext uri="{FF2B5EF4-FFF2-40B4-BE49-F238E27FC236}">
                <a16:creationId xmlns:a16="http://schemas.microsoft.com/office/drawing/2014/main" id="{E6CA2D0B-B505-46AA-9311-8CAAD3F298BF}"/>
              </a:ext>
            </a:extLst>
          </p:cNvPr>
          <p:cNvSpPr txBox="1"/>
          <p:nvPr/>
        </p:nvSpPr>
        <p:spPr>
          <a:xfrm>
            <a:off x="4322852" y="3790950"/>
            <a:ext cx="1709737"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Select the radix</a:t>
            </a:r>
            <a:endParaRPr lang="ko-KR" altLang="en-US" b="1" dirty="0">
              <a:solidFill>
                <a:srgbClr val="FF0000"/>
              </a:solidFill>
              <a:effectLst>
                <a:outerShdw blurRad="38100" dist="38100" dir="2700000" algn="tl">
                  <a:srgbClr val="000000">
                    <a:alpha val="43137"/>
                  </a:srgbClr>
                </a:outerShdw>
              </a:effectLst>
              <a:ea typeface="굴림" charset="-127"/>
            </a:endParaRPr>
          </a:p>
        </p:txBody>
      </p:sp>
      <p:sp>
        <p:nvSpPr>
          <p:cNvPr id="11" name="TextBox 10">
            <a:extLst>
              <a:ext uri="{FF2B5EF4-FFF2-40B4-BE49-F238E27FC236}">
                <a16:creationId xmlns:a16="http://schemas.microsoft.com/office/drawing/2014/main" id="{5D07812A-0393-4852-8191-8D230BFBC80C}"/>
              </a:ext>
            </a:extLst>
          </p:cNvPr>
          <p:cNvSpPr txBox="1"/>
          <p:nvPr/>
        </p:nvSpPr>
        <p:spPr>
          <a:xfrm>
            <a:off x="5826214" y="3027363"/>
            <a:ext cx="844550"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Click !</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2872128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Tutorial 2</a:t>
            </a:r>
            <a:endParaRPr lang="ko-KR" altLang="en-US" dirty="0"/>
          </a:p>
        </p:txBody>
      </p:sp>
      <p:pic>
        <p:nvPicPr>
          <p:cNvPr id="3" name="Picture 2">
            <a:extLst>
              <a:ext uri="{FF2B5EF4-FFF2-40B4-BE49-F238E27FC236}">
                <a16:creationId xmlns:a16="http://schemas.microsoft.com/office/drawing/2014/main" id="{038D937F-9571-4C32-92F6-6B3FCD07F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575" y="1134156"/>
            <a:ext cx="7308850" cy="5191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직사각형 3">
            <a:extLst>
              <a:ext uri="{FF2B5EF4-FFF2-40B4-BE49-F238E27FC236}">
                <a16:creationId xmlns:a16="http://schemas.microsoft.com/office/drawing/2014/main" id="{E68002B2-4F33-4326-AF84-DD4F72A4C74E}"/>
              </a:ext>
            </a:extLst>
          </p:cNvPr>
          <p:cNvSpPr/>
          <p:nvPr/>
        </p:nvSpPr>
        <p:spPr bwMode="auto">
          <a:xfrm>
            <a:off x="1600200" y="2209800"/>
            <a:ext cx="6480175" cy="141287"/>
          </a:xfrm>
          <a:prstGeom prst="rect">
            <a:avLst/>
          </a:prstGeom>
          <a:noFill/>
          <a:ln w="38100" cap="flat" cmpd="sng" algn="ctr">
            <a:solidFill>
              <a:srgbClr val="FF0000"/>
            </a:solidFill>
            <a:prstDash val="solid"/>
            <a:round/>
            <a:headEnd type="none" w="med" len="med"/>
            <a:tailEnd type="triangle" w="med" len="med"/>
          </a:ln>
          <a:effectLst/>
        </p:spPr>
        <p:txBody>
          <a:bodyPr>
            <a:spAutoFit/>
          </a:bodyPr>
          <a:lstStyle/>
          <a:p>
            <a:pPr eaLnBrk="1" latinLnBrk="1" hangingPunct="1">
              <a:spcBef>
                <a:spcPct val="50000"/>
              </a:spcBef>
              <a:defRPr/>
            </a:pPr>
            <a:endParaRPr lang="ko-KR" altLang="en-US">
              <a:effectLst>
                <a:outerShdw blurRad="38100" dist="38100" dir="2700000" algn="tl">
                  <a:srgbClr val="000000">
                    <a:alpha val="43137"/>
                  </a:srgbClr>
                </a:outerShdw>
              </a:effectLst>
              <a:ea typeface="굴림" charset="-127"/>
            </a:endParaRPr>
          </a:p>
        </p:txBody>
      </p:sp>
      <p:sp>
        <p:nvSpPr>
          <p:cNvPr id="5" name="TextBox 4">
            <a:extLst>
              <a:ext uri="{FF2B5EF4-FFF2-40B4-BE49-F238E27FC236}">
                <a16:creationId xmlns:a16="http://schemas.microsoft.com/office/drawing/2014/main" id="{B69E9B99-A683-4289-8360-921717E4B617}"/>
              </a:ext>
            </a:extLst>
          </p:cNvPr>
          <p:cNvSpPr txBox="1"/>
          <p:nvPr/>
        </p:nvSpPr>
        <p:spPr>
          <a:xfrm>
            <a:off x="2824163" y="2351087"/>
            <a:ext cx="928687" cy="368300"/>
          </a:xfrm>
          <a:prstGeom prst="rect">
            <a:avLst/>
          </a:prstGeom>
          <a:noFill/>
        </p:spPr>
        <p:txBody>
          <a:bodyPr wrap="none">
            <a:spAutoFit/>
          </a:bodyPr>
          <a:lstStyle/>
          <a:p>
            <a:pPr eaLnBrk="1" latinLnBrk="1" hangingPunct="1">
              <a:spcBef>
                <a:spcPct val="50000"/>
              </a:spcBef>
              <a:defRPr/>
            </a:pPr>
            <a:r>
              <a:rPr lang="en-US" altLang="ko-KR" b="1" dirty="0">
                <a:solidFill>
                  <a:srgbClr val="FF0000"/>
                </a:solidFill>
                <a:effectLst>
                  <a:outerShdw blurRad="38100" dist="38100" dir="2700000" algn="tl">
                    <a:srgbClr val="000000">
                      <a:alpha val="43137"/>
                    </a:srgbClr>
                  </a:outerShdw>
                </a:effectLst>
                <a:ea typeface="굴림" charset="-127"/>
              </a:rPr>
              <a:t>Success</a:t>
            </a:r>
            <a:endParaRPr lang="ko-KR" altLang="en-US" b="1" dirty="0">
              <a:solidFill>
                <a:srgbClr val="FF0000"/>
              </a:solidFill>
              <a:effectLst>
                <a:outerShdw blurRad="38100" dist="38100" dir="2700000" algn="tl">
                  <a:srgbClr val="000000">
                    <a:alpha val="43137"/>
                  </a:srgbClr>
                </a:outerShdw>
              </a:effectLst>
              <a:ea typeface="굴림" charset="-127"/>
            </a:endParaRPr>
          </a:p>
        </p:txBody>
      </p:sp>
    </p:spTree>
    <p:extLst>
      <p:ext uri="{BB962C8B-B14F-4D97-AF65-F5344CB8AC3E}">
        <p14:creationId xmlns:p14="http://schemas.microsoft.com/office/powerpoint/2010/main" val="3982561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BCF75CF3-5D28-4D4C-BBE1-00AAC9EF91D0}"/>
              </a:ext>
            </a:extLst>
          </p:cNvPr>
          <p:cNvSpPr txBox="1"/>
          <p:nvPr/>
        </p:nvSpPr>
        <p:spPr>
          <a:xfrm>
            <a:off x="152400" y="2667000"/>
            <a:ext cx="8785225" cy="1077218"/>
          </a:xfrm>
          <a:prstGeom prst="rect">
            <a:avLst/>
          </a:prstGeom>
          <a:noFill/>
        </p:spPr>
        <p:txBody>
          <a:bodyPr>
            <a:spAutoFit/>
          </a:bodyPr>
          <a:lstStyle/>
          <a:p>
            <a:pPr algn="ctr" eaLnBrk="1" hangingPunct="1">
              <a:defRPr/>
            </a:pPr>
            <a:r>
              <a:rPr lang="en-US" altLang="ko-KR" sz="3200" b="1" dirty="0">
                <a:latin typeface="Verdana" panose="020B0604030504040204" pitchFamily="34" charset="0"/>
                <a:ea typeface="굴림" panose="020B0600000101010101" pitchFamily="50" charset="-127"/>
                <a:cs typeface="Verdana" panose="020B0604030504040204" pitchFamily="34" charset="0"/>
              </a:rPr>
              <a:t>Tutorial 3 </a:t>
            </a:r>
          </a:p>
          <a:p>
            <a:pPr algn="ctr" eaLnBrk="1" hangingPunct="1">
              <a:defRPr/>
            </a:pPr>
            <a:r>
              <a:rPr lang="en-US" altLang="ko-KR" sz="3200" dirty="0">
                <a:latin typeface="Verdana" panose="020B0604030504040204" pitchFamily="34" charset="0"/>
                <a:ea typeface="굴림" panose="020B0600000101010101" pitchFamily="50" charset="-127"/>
                <a:cs typeface="Verdana" panose="020B0604030504040204" pitchFamily="34" charset="0"/>
              </a:rPr>
              <a:t>2</a:t>
            </a:r>
            <a:r>
              <a:rPr lang="en-US" altLang="ko-KR" sz="3200" baseline="30000" dirty="0">
                <a:latin typeface="Verdana" panose="020B0604030504040204" pitchFamily="34" charset="0"/>
                <a:ea typeface="굴림" panose="020B0600000101010101" pitchFamily="50" charset="-127"/>
                <a:cs typeface="Verdana" panose="020B0604030504040204" pitchFamily="34" charset="0"/>
              </a:rPr>
              <a:t>nd</a:t>
            </a:r>
            <a:r>
              <a:rPr lang="en-US" altLang="ko-KR" sz="3200" dirty="0">
                <a:latin typeface="Verdana" panose="020B0604030504040204" pitchFamily="34" charset="0"/>
                <a:ea typeface="굴림" panose="020B0600000101010101" pitchFamily="50" charset="-127"/>
                <a:cs typeface="Verdana" panose="020B0604030504040204" pitchFamily="34" charset="0"/>
              </a:rPr>
              <a:t> Term Project</a:t>
            </a:r>
          </a:p>
        </p:txBody>
      </p:sp>
    </p:spTree>
    <p:extLst>
      <p:ext uri="{BB962C8B-B14F-4D97-AF65-F5344CB8AC3E}">
        <p14:creationId xmlns:p14="http://schemas.microsoft.com/office/powerpoint/2010/main" val="54800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9334500" cy="685800"/>
          </a:xfrm>
        </p:spPr>
        <p:txBody>
          <a:bodyPr/>
          <a:lstStyle/>
          <a:p>
            <a:r>
              <a:rPr lang="en-US" altLang="ko-KR" dirty="0"/>
              <a:t>CA_2018_2_term -&gt; </a:t>
            </a:r>
            <a:r>
              <a:rPr lang="en-US" altLang="ko-KR" dirty="0" err="1"/>
              <a:t>ARM_System_Syn</a:t>
            </a:r>
            <a:r>
              <a:rPr lang="en-US" altLang="ko-KR" dirty="0"/>
              <a:t> -&gt; </a:t>
            </a:r>
            <a:r>
              <a:rPr lang="en-US" altLang="ko-KR" dirty="0" err="1"/>
              <a:t>ARM_System.qpf</a:t>
            </a:r>
            <a:endParaRPr lang="en-US" altLang="ko-KR" dirty="0"/>
          </a:p>
          <a:p>
            <a:pPr lvl="1"/>
            <a:r>
              <a:rPr lang="en-US" altLang="ko-KR" dirty="0"/>
              <a:t>Coding 5 modules (‘</a:t>
            </a:r>
            <a:r>
              <a:rPr lang="en-US" altLang="ko-KR" dirty="0" err="1"/>
              <a:t>RegisterFile.v</a:t>
            </a:r>
            <a:r>
              <a:rPr lang="en-US" altLang="ko-KR" dirty="0"/>
              <a:t>’, ‘</a:t>
            </a:r>
            <a:r>
              <a:rPr lang="en-US" altLang="ko-KR" dirty="0" err="1"/>
              <a:t>ControlUnit.v</a:t>
            </a:r>
            <a:r>
              <a:rPr lang="en-US" altLang="ko-KR" dirty="0"/>
              <a:t>’, ‘</a:t>
            </a:r>
            <a:r>
              <a:rPr lang="en-US" altLang="ko-KR" dirty="0" err="1"/>
              <a:t>Extend.v</a:t>
            </a:r>
            <a:r>
              <a:rPr lang="en-US" altLang="ko-KR" dirty="0"/>
              <a:t>’, ‘</a:t>
            </a:r>
            <a:r>
              <a:rPr lang="en-US" altLang="ko-KR" dirty="0" err="1"/>
              <a:t>ALU.v</a:t>
            </a:r>
            <a:r>
              <a:rPr lang="en-US" altLang="ko-KR" dirty="0"/>
              <a:t>’, ‘</a:t>
            </a:r>
            <a:r>
              <a:rPr lang="en-US" altLang="ko-KR" dirty="0" err="1"/>
              <a:t>ARMProcessor.v</a:t>
            </a:r>
            <a:r>
              <a:rPr lang="en-US" altLang="ko-KR" dirty="0"/>
              <a:t>’) using Verilog HDL</a:t>
            </a:r>
          </a:p>
          <a:p>
            <a:pPr marL="57150" indent="0">
              <a:buNone/>
            </a:pPr>
            <a:endParaRPr lang="en-US" altLang="ko-KR" dirty="0"/>
          </a:p>
          <a:p>
            <a:pPr lvl="2"/>
            <a:endParaRPr lang="en-US" altLang="ko-KR" dirty="0"/>
          </a:p>
        </p:txBody>
      </p:sp>
      <p:sp>
        <p:nvSpPr>
          <p:cNvPr id="2" name="제목 1"/>
          <p:cNvSpPr>
            <a:spLocks noGrp="1"/>
          </p:cNvSpPr>
          <p:nvPr>
            <p:ph type="title"/>
          </p:nvPr>
        </p:nvSpPr>
        <p:spPr/>
        <p:txBody>
          <a:bodyPr/>
          <a:lstStyle/>
          <a:p>
            <a:r>
              <a:rPr lang="en-US" altLang="ko-KR" dirty="0"/>
              <a:t>Tutorial 3</a:t>
            </a:r>
            <a:endParaRPr lang="ko-KR" altLang="en-US" dirty="0"/>
          </a:p>
        </p:txBody>
      </p:sp>
      <p:pic>
        <p:nvPicPr>
          <p:cNvPr id="4" name="그림 3">
            <a:extLst>
              <a:ext uri="{FF2B5EF4-FFF2-40B4-BE49-F238E27FC236}">
                <a16:creationId xmlns:a16="http://schemas.microsoft.com/office/drawing/2014/main" id="{965516FD-5040-45EA-AEFB-914BE6A604A9}"/>
              </a:ext>
            </a:extLst>
          </p:cNvPr>
          <p:cNvPicPr>
            <a:picLocks noChangeAspect="1"/>
          </p:cNvPicPr>
          <p:nvPr/>
        </p:nvPicPr>
        <p:blipFill>
          <a:blip r:embed="rId3"/>
          <a:stretch>
            <a:fillRect/>
          </a:stretch>
        </p:blipFill>
        <p:spPr>
          <a:xfrm>
            <a:off x="3009900" y="2286000"/>
            <a:ext cx="3124200" cy="3724275"/>
          </a:xfrm>
          <a:prstGeom prst="rect">
            <a:avLst/>
          </a:prstGeom>
        </p:spPr>
      </p:pic>
      <p:sp>
        <p:nvSpPr>
          <p:cNvPr id="5" name="직사각형 4">
            <a:extLst>
              <a:ext uri="{FF2B5EF4-FFF2-40B4-BE49-F238E27FC236}">
                <a16:creationId xmlns:a16="http://schemas.microsoft.com/office/drawing/2014/main" id="{08FE0B69-681D-4FD0-972B-B1F1F435CF77}"/>
              </a:ext>
            </a:extLst>
          </p:cNvPr>
          <p:cNvSpPr/>
          <p:nvPr/>
        </p:nvSpPr>
        <p:spPr>
          <a:xfrm>
            <a:off x="3581400" y="2835668"/>
            <a:ext cx="2209800" cy="8424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96FBDA53-A5F1-4893-8BE9-36C256978137}"/>
              </a:ext>
            </a:extLst>
          </p:cNvPr>
          <p:cNvSpPr/>
          <p:nvPr/>
        </p:nvSpPr>
        <p:spPr>
          <a:xfrm>
            <a:off x="3581400" y="3713252"/>
            <a:ext cx="2552699" cy="2057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788F77E9-69E3-41FC-BDAC-BD22DE4FF493}"/>
              </a:ext>
            </a:extLst>
          </p:cNvPr>
          <p:cNvSpPr txBox="1"/>
          <p:nvPr/>
        </p:nvSpPr>
        <p:spPr>
          <a:xfrm>
            <a:off x="6134099" y="4531667"/>
            <a:ext cx="2255746" cy="461665"/>
          </a:xfrm>
          <a:prstGeom prst="rect">
            <a:avLst/>
          </a:prstGeom>
          <a:noFill/>
        </p:spPr>
        <p:txBody>
          <a:bodyPr wrap="none" rtlCol="0">
            <a:spAutoFit/>
          </a:bodyPr>
          <a:lstStyle/>
          <a:p>
            <a:r>
              <a:rPr lang="en-US" altLang="ko-KR" sz="2400" dirty="0">
                <a:solidFill>
                  <a:srgbClr val="FF0000"/>
                </a:solidFill>
              </a:rPr>
              <a:t>Don’t change!!!</a:t>
            </a:r>
            <a:endParaRPr lang="ko-KR" altLang="en-US" sz="2400" dirty="0">
              <a:solidFill>
                <a:srgbClr val="FF0000"/>
              </a:solidFill>
            </a:endParaRPr>
          </a:p>
        </p:txBody>
      </p:sp>
      <p:sp>
        <p:nvSpPr>
          <p:cNvPr id="10" name="TextBox 9">
            <a:extLst>
              <a:ext uri="{FF2B5EF4-FFF2-40B4-BE49-F238E27FC236}">
                <a16:creationId xmlns:a16="http://schemas.microsoft.com/office/drawing/2014/main" id="{7BC34771-F994-44A2-B3C1-1DB4DC10575A}"/>
              </a:ext>
            </a:extLst>
          </p:cNvPr>
          <p:cNvSpPr txBox="1"/>
          <p:nvPr/>
        </p:nvSpPr>
        <p:spPr>
          <a:xfrm>
            <a:off x="6134099" y="3026075"/>
            <a:ext cx="1707519" cy="461665"/>
          </a:xfrm>
          <a:prstGeom prst="rect">
            <a:avLst/>
          </a:prstGeom>
          <a:noFill/>
        </p:spPr>
        <p:txBody>
          <a:bodyPr wrap="none" rtlCol="0">
            <a:spAutoFit/>
          </a:bodyPr>
          <a:lstStyle/>
          <a:p>
            <a:r>
              <a:rPr lang="en-US" altLang="ko-KR" sz="2400">
                <a:solidFill>
                  <a:srgbClr val="00B050"/>
                </a:solidFill>
              </a:rPr>
              <a:t>Our </a:t>
            </a:r>
            <a:r>
              <a:rPr lang="en-US" altLang="ko-KR" sz="2400" dirty="0">
                <a:solidFill>
                  <a:srgbClr val="00B050"/>
                </a:solidFill>
              </a:rPr>
              <a:t>project</a:t>
            </a:r>
            <a:endParaRPr lang="ko-KR" altLang="en-US" sz="2400" dirty="0">
              <a:solidFill>
                <a:srgbClr val="00B050"/>
              </a:solidFill>
            </a:endParaRPr>
          </a:p>
        </p:txBody>
      </p:sp>
    </p:spTree>
    <p:extLst>
      <p:ext uri="{BB962C8B-B14F-4D97-AF65-F5344CB8AC3E}">
        <p14:creationId xmlns:p14="http://schemas.microsoft.com/office/powerpoint/2010/main" val="4009599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Overview</a:t>
            </a:r>
            <a:endParaRPr lang="ko-KR" altLang="en-US" dirty="0"/>
          </a:p>
        </p:txBody>
      </p:sp>
      <p:pic>
        <p:nvPicPr>
          <p:cNvPr id="4" name="그림 3">
            <a:extLst>
              <a:ext uri="{FF2B5EF4-FFF2-40B4-BE49-F238E27FC236}">
                <a16:creationId xmlns:a16="http://schemas.microsoft.com/office/drawing/2014/main" id="{65AA52C2-7F22-4305-9EFF-547693A6F6A5}"/>
              </a:ext>
            </a:extLst>
          </p:cNvPr>
          <p:cNvPicPr>
            <a:picLocks noChangeAspect="1"/>
          </p:cNvPicPr>
          <p:nvPr/>
        </p:nvPicPr>
        <p:blipFill>
          <a:blip r:embed="rId3"/>
          <a:stretch>
            <a:fillRect/>
          </a:stretch>
        </p:blipFill>
        <p:spPr>
          <a:xfrm>
            <a:off x="223519" y="1371600"/>
            <a:ext cx="8696961" cy="4659086"/>
          </a:xfrm>
          <a:prstGeom prst="rect">
            <a:avLst/>
          </a:prstGeom>
        </p:spPr>
      </p:pic>
      <p:sp>
        <p:nvSpPr>
          <p:cNvPr id="3" name="직사각형 2">
            <a:extLst>
              <a:ext uri="{FF2B5EF4-FFF2-40B4-BE49-F238E27FC236}">
                <a16:creationId xmlns:a16="http://schemas.microsoft.com/office/drawing/2014/main" id="{55FBA954-103A-4BF7-B977-C1B78F32F726}"/>
              </a:ext>
            </a:extLst>
          </p:cNvPr>
          <p:cNvSpPr/>
          <p:nvPr/>
        </p:nvSpPr>
        <p:spPr>
          <a:xfrm>
            <a:off x="5715000" y="3701143"/>
            <a:ext cx="762000" cy="10232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a:extLst>
              <a:ext uri="{FF2B5EF4-FFF2-40B4-BE49-F238E27FC236}">
                <a16:creationId xmlns:a16="http://schemas.microsoft.com/office/drawing/2014/main" id="{13D43EF5-8861-40CB-ACDE-22BDEAFAD1A9}"/>
              </a:ext>
            </a:extLst>
          </p:cNvPr>
          <p:cNvSpPr/>
          <p:nvPr/>
        </p:nvSpPr>
        <p:spPr>
          <a:xfrm>
            <a:off x="3581400" y="5257800"/>
            <a:ext cx="1524000" cy="685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FFAEB21-75EA-49FB-A587-BE2AE15227C4}"/>
              </a:ext>
            </a:extLst>
          </p:cNvPr>
          <p:cNvSpPr/>
          <p:nvPr/>
        </p:nvSpPr>
        <p:spPr>
          <a:xfrm>
            <a:off x="2483268" y="1371600"/>
            <a:ext cx="1828800" cy="2057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E1C34174-57B7-460F-B760-9574FECCB61C}"/>
              </a:ext>
            </a:extLst>
          </p:cNvPr>
          <p:cNvSpPr/>
          <p:nvPr/>
        </p:nvSpPr>
        <p:spPr>
          <a:xfrm>
            <a:off x="3581400" y="3505200"/>
            <a:ext cx="1524000" cy="175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2A9D5F9D-6A0F-442A-AE15-B00B2BB74537}"/>
              </a:ext>
            </a:extLst>
          </p:cNvPr>
          <p:cNvSpPr txBox="1"/>
          <p:nvPr/>
        </p:nvSpPr>
        <p:spPr>
          <a:xfrm>
            <a:off x="6248400" y="1173916"/>
            <a:ext cx="2018566" cy="369332"/>
          </a:xfrm>
          <a:prstGeom prst="rect">
            <a:avLst/>
          </a:prstGeom>
          <a:noFill/>
        </p:spPr>
        <p:txBody>
          <a:bodyPr wrap="none" rtlCol="0">
            <a:spAutoFit/>
          </a:bodyPr>
          <a:lstStyle/>
          <a:p>
            <a:r>
              <a:rPr lang="en-US" altLang="ko-KR" b="1" dirty="0" err="1"/>
              <a:t>ARMProcessor.v</a:t>
            </a:r>
            <a:endParaRPr lang="ko-KR" altLang="en-US" b="1" dirty="0"/>
          </a:p>
        </p:txBody>
      </p:sp>
      <p:sp>
        <p:nvSpPr>
          <p:cNvPr id="11" name="TextBox 10">
            <a:extLst>
              <a:ext uri="{FF2B5EF4-FFF2-40B4-BE49-F238E27FC236}">
                <a16:creationId xmlns:a16="http://schemas.microsoft.com/office/drawing/2014/main" id="{11BE53CF-8638-4A53-B735-29268801D64D}"/>
              </a:ext>
            </a:extLst>
          </p:cNvPr>
          <p:cNvSpPr txBox="1"/>
          <p:nvPr/>
        </p:nvSpPr>
        <p:spPr>
          <a:xfrm>
            <a:off x="4285502" y="1421173"/>
            <a:ext cx="1646605" cy="369332"/>
          </a:xfrm>
          <a:prstGeom prst="rect">
            <a:avLst/>
          </a:prstGeom>
          <a:noFill/>
        </p:spPr>
        <p:txBody>
          <a:bodyPr wrap="none" rtlCol="0">
            <a:spAutoFit/>
          </a:bodyPr>
          <a:lstStyle/>
          <a:p>
            <a:r>
              <a:rPr lang="en-US" altLang="ko-KR" b="1" dirty="0" err="1"/>
              <a:t>ControlUnit.v</a:t>
            </a:r>
            <a:endParaRPr lang="ko-KR" altLang="en-US" b="1" dirty="0"/>
          </a:p>
        </p:txBody>
      </p:sp>
      <p:sp>
        <p:nvSpPr>
          <p:cNvPr id="12" name="TextBox 11">
            <a:extLst>
              <a:ext uri="{FF2B5EF4-FFF2-40B4-BE49-F238E27FC236}">
                <a16:creationId xmlns:a16="http://schemas.microsoft.com/office/drawing/2014/main" id="{DB6EAD06-C596-4904-BAA0-0C107767C566}"/>
              </a:ext>
            </a:extLst>
          </p:cNvPr>
          <p:cNvSpPr txBox="1"/>
          <p:nvPr/>
        </p:nvSpPr>
        <p:spPr>
          <a:xfrm>
            <a:off x="5119003" y="4823545"/>
            <a:ext cx="1697901" cy="369332"/>
          </a:xfrm>
          <a:prstGeom prst="rect">
            <a:avLst/>
          </a:prstGeom>
          <a:noFill/>
        </p:spPr>
        <p:txBody>
          <a:bodyPr wrap="none" rtlCol="0">
            <a:spAutoFit/>
          </a:bodyPr>
          <a:lstStyle/>
          <a:p>
            <a:r>
              <a:rPr lang="en-US" altLang="ko-KR" b="1" dirty="0" err="1"/>
              <a:t>RegisterFile.v</a:t>
            </a:r>
            <a:endParaRPr lang="ko-KR" altLang="en-US" b="1" dirty="0"/>
          </a:p>
        </p:txBody>
      </p:sp>
      <p:sp>
        <p:nvSpPr>
          <p:cNvPr id="13" name="TextBox 12">
            <a:extLst>
              <a:ext uri="{FF2B5EF4-FFF2-40B4-BE49-F238E27FC236}">
                <a16:creationId xmlns:a16="http://schemas.microsoft.com/office/drawing/2014/main" id="{DA245B48-330A-4BD9-9876-666D6BA2774C}"/>
              </a:ext>
            </a:extLst>
          </p:cNvPr>
          <p:cNvSpPr txBox="1"/>
          <p:nvPr/>
        </p:nvSpPr>
        <p:spPr>
          <a:xfrm>
            <a:off x="3770166" y="5872056"/>
            <a:ext cx="1146468" cy="369332"/>
          </a:xfrm>
          <a:prstGeom prst="rect">
            <a:avLst/>
          </a:prstGeom>
          <a:noFill/>
        </p:spPr>
        <p:txBody>
          <a:bodyPr wrap="none" rtlCol="0">
            <a:spAutoFit/>
          </a:bodyPr>
          <a:lstStyle/>
          <a:p>
            <a:r>
              <a:rPr lang="en-US" altLang="ko-KR" b="1" dirty="0" err="1"/>
              <a:t>Extend.v</a:t>
            </a:r>
            <a:endParaRPr lang="ko-KR" altLang="en-US" b="1" dirty="0"/>
          </a:p>
        </p:txBody>
      </p:sp>
      <p:sp>
        <p:nvSpPr>
          <p:cNvPr id="14" name="TextBox 13">
            <a:extLst>
              <a:ext uri="{FF2B5EF4-FFF2-40B4-BE49-F238E27FC236}">
                <a16:creationId xmlns:a16="http://schemas.microsoft.com/office/drawing/2014/main" id="{E26052FF-5D8E-48D7-A292-976F8A9FDEE8}"/>
              </a:ext>
            </a:extLst>
          </p:cNvPr>
          <p:cNvSpPr txBox="1"/>
          <p:nvPr/>
        </p:nvSpPr>
        <p:spPr>
          <a:xfrm>
            <a:off x="5681905" y="3364524"/>
            <a:ext cx="851515" cy="369332"/>
          </a:xfrm>
          <a:prstGeom prst="rect">
            <a:avLst/>
          </a:prstGeom>
          <a:noFill/>
        </p:spPr>
        <p:txBody>
          <a:bodyPr wrap="none" rtlCol="0">
            <a:spAutoFit/>
          </a:bodyPr>
          <a:lstStyle/>
          <a:p>
            <a:r>
              <a:rPr lang="en-US" altLang="ko-KR" b="1" dirty="0" err="1"/>
              <a:t>ALU.v</a:t>
            </a:r>
            <a:endParaRPr lang="ko-KR" altLang="en-US" b="1" dirty="0"/>
          </a:p>
        </p:txBody>
      </p:sp>
      <p:sp>
        <p:nvSpPr>
          <p:cNvPr id="17" name="자유형: 도형 16">
            <a:extLst>
              <a:ext uri="{FF2B5EF4-FFF2-40B4-BE49-F238E27FC236}">
                <a16:creationId xmlns:a16="http://schemas.microsoft.com/office/drawing/2014/main" id="{280199F5-65D9-4497-AD1D-B8064F3BA0FB}"/>
              </a:ext>
            </a:extLst>
          </p:cNvPr>
          <p:cNvSpPr/>
          <p:nvPr/>
        </p:nvSpPr>
        <p:spPr>
          <a:xfrm>
            <a:off x="1189169" y="1015955"/>
            <a:ext cx="5920757" cy="5361571"/>
          </a:xfrm>
          <a:custGeom>
            <a:avLst/>
            <a:gdLst>
              <a:gd name="connsiteX0" fmla="*/ 1266355 w 5920757"/>
              <a:gd name="connsiteY0" fmla="*/ 3884818 h 5361571"/>
              <a:gd name="connsiteX1" fmla="*/ 321132 w 5920757"/>
              <a:gd name="connsiteY1" fmla="*/ 3895092 h 5361571"/>
              <a:gd name="connsiteX2" fmla="*/ 136197 w 5920757"/>
              <a:gd name="connsiteY2" fmla="*/ 4542364 h 5361571"/>
              <a:gd name="connsiteX3" fmla="*/ 2232125 w 5920757"/>
              <a:gd name="connsiteY3" fmla="*/ 5251281 h 5361571"/>
              <a:gd name="connsiteX4" fmla="*/ 4153393 w 5920757"/>
              <a:gd name="connsiteY4" fmla="*/ 5210184 h 5361571"/>
              <a:gd name="connsiteX5" fmla="*/ 5828080 w 5920757"/>
              <a:gd name="connsiteY5" fmla="*/ 3833447 h 5361571"/>
              <a:gd name="connsiteX6" fmla="*/ 5602049 w 5920757"/>
              <a:gd name="connsiteY6" fmla="*/ 2014921 h 5361571"/>
              <a:gd name="connsiteX7" fmla="*/ 4739020 w 5920757"/>
              <a:gd name="connsiteY7" fmla="*/ 247766 h 5361571"/>
              <a:gd name="connsiteX8" fmla="*/ 1050597 w 5920757"/>
              <a:gd name="connsiteY8" fmla="*/ 268315 h 5361571"/>
              <a:gd name="connsiteX9" fmla="*/ 1153339 w 5920757"/>
              <a:gd name="connsiteY9" fmla="*/ 2621097 h 5361571"/>
              <a:gd name="connsiteX10" fmla="*/ 1266355 w 5920757"/>
              <a:gd name="connsiteY10" fmla="*/ 3884818 h 536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20757" h="5361571">
                <a:moveTo>
                  <a:pt x="1266355" y="3884818"/>
                </a:moveTo>
                <a:cubicBezTo>
                  <a:pt x="1127654" y="4097151"/>
                  <a:pt x="509492" y="3785501"/>
                  <a:pt x="321132" y="3895092"/>
                </a:cubicBezTo>
                <a:cubicBezTo>
                  <a:pt x="132772" y="4004683"/>
                  <a:pt x="-182302" y="4316333"/>
                  <a:pt x="136197" y="4542364"/>
                </a:cubicBezTo>
                <a:cubicBezTo>
                  <a:pt x="454696" y="4768396"/>
                  <a:pt x="1562592" y="5139978"/>
                  <a:pt x="2232125" y="5251281"/>
                </a:cubicBezTo>
                <a:cubicBezTo>
                  <a:pt x="2901658" y="5362584"/>
                  <a:pt x="3554067" y="5446490"/>
                  <a:pt x="4153393" y="5210184"/>
                </a:cubicBezTo>
                <a:cubicBezTo>
                  <a:pt x="4752719" y="4973878"/>
                  <a:pt x="5586637" y="4365991"/>
                  <a:pt x="5828080" y="3833447"/>
                </a:cubicBezTo>
                <a:cubicBezTo>
                  <a:pt x="6069523" y="3300903"/>
                  <a:pt x="5783559" y="2612534"/>
                  <a:pt x="5602049" y="2014921"/>
                </a:cubicBezTo>
                <a:cubicBezTo>
                  <a:pt x="5420539" y="1417308"/>
                  <a:pt x="5497595" y="538867"/>
                  <a:pt x="4739020" y="247766"/>
                </a:cubicBezTo>
                <a:cubicBezTo>
                  <a:pt x="3980445" y="-43335"/>
                  <a:pt x="1648210" y="-127240"/>
                  <a:pt x="1050597" y="268315"/>
                </a:cubicBezTo>
                <a:cubicBezTo>
                  <a:pt x="452984" y="663870"/>
                  <a:pt x="1120804" y="2025196"/>
                  <a:pt x="1153339" y="2621097"/>
                </a:cubicBezTo>
                <a:cubicBezTo>
                  <a:pt x="1185874" y="3216998"/>
                  <a:pt x="1405056" y="3672485"/>
                  <a:pt x="1266355" y="3884818"/>
                </a:cubicBezTo>
                <a:close/>
              </a:path>
            </a:pathLst>
          </a:cu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44F93B15-D488-4AD0-A237-023BD799E19F}"/>
              </a:ext>
            </a:extLst>
          </p:cNvPr>
          <p:cNvSpPr/>
          <p:nvPr/>
        </p:nvSpPr>
        <p:spPr>
          <a:xfrm>
            <a:off x="419100" y="3429000"/>
            <a:ext cx="1131095" cy="10975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4CA6E238-7A16-4CE3-BE8F-4143192D311C}"/>
              </a:ext>
            </a:extLst>
          </p:cNvPr>
          <p:cNvSpPr/>
          <p:nvPr/>
        </p:nvSpPr>
        <p:spPr>
          <a:xfrm>
            <a:off x="8266966" y="4724400"/>
            <a:ext cx="753656" cy="7312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2805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9334500" cy="685800"/>
          </a:xfrm>
        </p:spPr>
        <p:txBody>
          <a:bodyPr/>
          <a:lstStyle/>
          <a:p>
            <a:r>
              <a:rPr lang="en-US" altLang="ko-KR" dirty="0" err="1"/>
              <a:t>ARMProcessor.v</a:t>
            </a:r>
            <a:endParaRPr lang="en-US" altLang="ko-KR" dirty="0"/>
          </a:p>
          <a:p>
            <a:pPr marL="57150" indent="0">
              <a:buNone/>
            </a:pPr>
            <a:endParaRPr lang="en-US" altLang="ko-KR" dirty="0"/>
          </a:p>
          <a:p>
            <a:pPr lvl="2"/>
            <a:endParaRPr lang="en-US" altLang="ko-KR" dirty="0"/>
          </a:p>
        </p:txBody>
      </p:sp>
      <p:sp>
        <p:nvSpPr>
          <p:cNvPr id="2" name="제목 1"/>
          <p:cNvSpPr>
            <a:spLocks noGrp="1"/>
          </p:cNvSpPr>
          <p:nvPr>
            <p:ph type="title"/>
          </p:nvPr>
        </p:nvSpPr>
        <p:spPr/>
        <p:txBody>
          <a:bodyPr/>
          <a:lstStyle/>
          <a:p>
            <a:r>
              <a:rPr lang="en-US" altLang="ko-KR" dirty="0"/>
              <a:t>Tutorial 3</a:t>
            </a:r>
            <a:endParaRPr lang="ko-KR" altLang="en-US" dirty="0"/>
          </a:p>
        </p:txBody>
      </p:sp>
      <p:pic>
        <p:nvPicPr>
          <p:cNvPr id="7" name="그림 6">
            <a:extLst>
              <a:ext uri="{FF2B5EF4-FFF2-40B4-BE49-F238E27FC236}">
                <a16:creationId xmlns:a16="http://schemas.microsoft.com/office/drawing/2014/main" id="{AA87793E-9199-4C46-9B74-6A3F3BBD3C12}"/>
              </a:ext>
            </a:extLst>
          </p:cNvPr>
          <p:cNvPicPr>
            <a:picLocks noChangeAspect="1"/>
          </p:cNvPicPr>
          <p:nvPr/>
        </p:nvPicPr>
        <p:blipFill>
          <a:blip r:embed="rId3"/>
          <a:stretch>
            <a:fillRect/>
          </a:stretch>
        </p:blipFill>
        <p:spPr>
          <a:xfrm>
            <a:off x="762000" y="1597525"/>
            <a:ext cx="3876675" cy="3514725"/>
          </a:xfrm>
          <a:prstGeom prst="rect">
            <a:avLst/>
          </a:prstGeom>
        </p:spPr>
      </p:pic>
      <p:sp>
        <p:nvSpPr>
          <p:cNvPr id="9" name="직사각형 8">
            <a:extLst>
              <a:ext uri="{FF2B5EF4-FFF2-40B4-BE49-F238E27FC236}">
                <a16:creationId xmlns:a16="http://schemas.microsoft.com/office/drawing/2014/main" id="{5E9C7EB7-DEE9-4F55-BA49-54B844229EFF}"/>
              </a:ext>
            </a:extLst>
          </p:cNvPr>
          <p:cNvSpPr/>
          <p:nvPr/>
        </p:nvSpPr>
        <p:spPr>
          <a:xfrm>
            <a:off x="1676400" y="2057400"/>
            <a:ext cx="2962276" cy="16926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4A2FA52C-0293-4D63-BA00-1494F009DFAA}"/>
              </a:ext>
            </a:extLst>
          </p:cNvPr>
          <p:cNvSpPr txBox="1"/>
          <p:nvPr/>
        </p:nvSpPr>
        <p:spPr>
          <a:xfrm>
            <a:off x="4924361" y="3328260"/>
            <a:ext cx="4019049" cy="1200329"/>
          </a:xfrm>
          <a:prstGeom prst="rect">
            <a:avLst/>
          </a:prstGeom>
          <a:noFill/>
        </p:spPr>
        <p:txBody>
          <a:bodyPr wrap="none" rtlCol="0">
            <a:spAutoFit/>
          </a:bodyPr>
          <a:lstStyle/>
          <a:p>
            <a:r>
              <a:rPr lang="en-US" altLang="ko-KR" sz="2400" dirty="0">
                <a:solidFill>
                  <a:srgbClr val="FF0000"/>
                </a:solidFill>
              </a:rPr>
              <a:t>Don’t remove!!!</a:t>
            </a:r>
          </a:p>
          <a:p>
            <a:r>
              <a:rPr lang="en-US" altLang="ko-KR" sz="2400" dirty="0">
                <a:solidFill>
                  <a:srgbClr val="FF0000"/>
                </a:solidFill>
              </a:rPr>
              <a:t>(But you can add something</a:t>
            </a:r>
            <a:br>
              <a:rPr lang="en-US" altLang="ko-KR" sz="2400" dirty="0">
                <a:solidFill>
                  <a:srgbClr val="FF0000"/>
                </a:solidFill>
              </a:rPr>
            </a:br>
            <a:r>
              <a:rPr lang="en-US" altLang="ko-KR" sz="2400" dirty="0">
                <a:solidFill>
                  <a:srgbClr val="FF0000"/>
                </a:solidFill>
              </a:rPr>
              <a:t>	for timing</a:t>
            </a:r>
            <a:r>
              <a:rPr lang="ko-KR" altLang="en-US" sz="2400" dirty="0">
                <a:solidFill>
                  <a:srgbClr val="FF0000"/>
                </a:solidFill>
              </a:rPr>
              <a:t> </a:t>
            </a:r>
            <a:r>
              <a:rPr lang="en-US" altLang="ko-KR" sz="2400" dirty="0">
                <a:solidFill>
                  <a:srgbClr val="FF0000"/>
                </a:solidFill>
              </a:rPr>
              <a:t>simulation)</a:t>
            </a:r>
          </a:p>
        </p:txBody>
      </p:sp>
      <p:sp>
        <p:nvSpPr>
          <p:cNvPr id="13" name="TextBox 12">
            <a:extLst>
              <a:ext uri="{FF2B5EF4-FFF2-40B4-BE49-F238E27FC236}">
                <a16:creationId xmlns:a16="http://schemas.microsoft.com/office/drawing/2014/main" id="{EAFA4CC5-9EE4-4E77-891E-35125FC8CBD0}"/>
              </a:ext>
            </a:extLst>
          </p:cNvPr>
          <p:cNvSpPr txBox="1"/>
          <p:nvPr/>
        </p:nvSpPr>
        <p:spPr>
          <a:xfrm>
            <a:off x="2057400" y="4463647"/>
            <a:ext cx="1629549" cy="461665"/>
          </a:xfrm>
          <a:prstGeom prst="rect">
            <a:avLst/>
          </a:prstGeom>
          <a:noFill/>
        </p:spPr>
        <p:txBody>
          <a:bodyPr wrap="none" rtlCol="0">
            <a:spAutoFit/>
          </a:bodyPr>
          <a:lstStyle/>
          <a:p>
            <a:r>
              <a:rPr lang="en-US" altLang="ko-KR" sz="2400" dirty="0">
                <a:solidFill>
                  <a:srgbClr val="00B050"/>
                </a:solidFill>
              </a:rPr>
              <a:t>Your Code</a:t>
            </a:r>
            <a:endParaRPr lang="ko-KR" altLang="en-US" sz="2400" dirty="0">
              <a:solidFill>
                <a:srgbClr val="00B050"/>
              </a:solidFill>
            </a:endParaRPr>
          </a:p>
        </p:txBody>
      </p:sp>
      <p:sp>
        <p:nvSpPr>
          <p:cNvPr id="15" name="직사각형 14">
            <a:extLst>
              <a:ext uri="{FF2B5EF4-FFF2-40B4-BE49-F238E27FC236}">
                <a16:creationId xmlns:a16="http://schemas.microsoft.com/office/drawing/2014/main" id="{B39C6899-17AC-4960-B594-1E365EF61A3F}"/>
              </a:ext>
            </a:extLst>
          </p:cNvPr>
          <p:cNvSpPr/>
          <p:nvPr/>
        </p:nvSpPr>
        <p:spPr>
          <a:xfrm>
            <a:off x="1676400" y="4034319"/>
            <a:ext cx="2962276" cy="360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7" name="연결선: 꺾임 16">
            <a:extLst>
              <a:ext uri="{FF2B5EF4-FFF2-40B4-BE49-F238E27FC236}">
                <a16:creationId xmlns:a16="http://schemas.microsoft.com/office/drawing/2014/main" id="{36B654C3-AD52-4BEE-A645-0F1281F9D3AF}"/>
              </a:ext>
            </a:extLst>
          </p:cNvPr>
          <p:cNvCxnSpPr>
            <a:stCxn id="9" idx="3"/>
            <a:endCxn id="15" idx="3"/>
          </p:cNvCxnSpPr>
          <p:nvPr/>
        </p:nvCxnSpPr>
        <p:spPr>
          <a:xfrm>
            <a:off x="4638676" y="2903734"/>
            <a:ext cx="12700" cy="1310719"/>
          </a:xfrm>
          <a:prstGeom prst="bentConnector3">
            <a:avLst>
              <a:gd name="adj1" fmla="val 180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직사각형 18">
            <a:extLst>
              <a:ext uri="{FF2B5EF4-FFF2-40B4-BE49-F238E27FC236}">
                <a16:creationId xmlns:a16="http://schemas.microsoft.com/office/drawing/2014/main" id="{BD33AD00-8669-4615-915C-6D164B59FA53}"/>
              </a:ext>
            </a:extLst>
          </p:cNvPr>
          <p:cNvSpPr/>
          <p:nvPr/>
        </p:nvSpPr>
        <p:spPr>
          <a:xfrm>
            <a:off x="1676400" y="4483216"/>
            <a:ext cx="2962276" cy="42783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744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Overview</a:t>
            </a:r>
            <a:endParaRPr lang="ko-KR" altLang="en-US" dirty="0"/>
          </a:p>
        </p:txBody>
      </p:sp>
      <p:sp>
        <p:nvSpPr>
          <p:cNvPr id="3" name="직사각형 2">
            <a:extLst>
              <a:ext uri="{FF2B5EF4-FFF2-40B4-BE49-F238E27FC236}">
                <a16:creationId xmlns:a16="http://schemas.microsoft.com/office/drawing/2014/main" id="{E6F5574E-B0FA-49EB-AF0B-2ED52261678E}"/>
              </a:ext>
            </a:extLst>
          </p:cNvPr>
          <p:cNvSpPr/>
          <p:nvPr/>
        </p:nvSpPr>
        <p:spPr>
          <a:xfrm>
            <a:off x="677779" y="2438400"/>
            <a:ext cx="2057400" cy="198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Instruction Analysis</a:t>
            </a:r>
            <a:endParaRPr lang="ko-KR" altLang="en-US" dirty="0">
              <a:solidFill>
                <a:schemeClr val="tx1"/>
              </a:solidFill>
            </a:endParaRPr>
          </a:p>
        </p:txBody>
      </p:sp>
      <p:sp>
        <p:nvSpPr>
          <p:cNvPr id="5" name="직사각형 4">
            <a:extLst>
              <a:ext uri="{FF2B5EF4-FFF2-40B4-BE49-F238E27FC236}">
                <a16:creationId xmlns:a16="http://schemas.microsoft.com/office/drawing/2014/main" id="{BED349D7-99A1-487D-A445-345E798BFE3B}"/>
              </a:ext>
            </a:extLst>
          </p:cNvPr>
          <p:cNvSpPr/>
          <p:nvPr/>
        </p:nvSpPr>
        <p:spPr>
          <a:xfrm>
            <a:off x="3490762" y="2438400"/>
            <a:ext cx="2057400" cy="198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Control Signal Analysis</a:t>
            </a:r>
            <a:endParaRPr lang="ko-KR" altLang="en-US" dirty="0">
              <a:solidFill>
                <a:schemeClr val="tx1"/>
              </a:solidFill>
            </a:endParaRPr>
          </a:p>
        </p:txBody>
      </p:sp>
      <p:sp>
        <p:nvSpPr>
          <p:cNvPr id="6" name="직사각형 5">
            <a:extLst>
              <a:ext uri="{FF2B5EF4-FFF2-40B4-BE49-F238E27FC236}">
                <a16:creationId xmlns:a16="http://schemas.microsoft.com/office/drawing/2014/main" id="{A82B475F-26A6-4F4B-8A1C-1C1EE3A592E9}"/>
              </a:ext>
            </a:extLst>
          </p:cNvPr>
          <p:cNvSpPr/>
          <p:nvPr/>
        </p:nvSpPr>
        <p:spPr>
          <a:xfrm>
            <a:off x="6322594" y="2438400"/>
            <a:ext cx="2057400" cy="198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rPr>
              <a:t>Module Implementation</a:t>
            </a:r>
            <a:endParaRPr lang="ko-KR" altLang="en-US" dirty="0">
              <a:solidFill>
                <a:schemeClr val="tx1"/>
              </a:solidFill>
            </a:endParaRPr>
          </a:p>
        </p:txBody>
      </p:sp>
      <p:cxnSp>
        <p:nvCxnSpPr>
          <p:cNvPr id="8" name="직선 화살표 연결선 7">
            <a:extLst>
              <a:ext uri="{FF2B5EF4-FFF2-40B4-BE49-F238E27FC236}">
                <a16:creationId xmlns:a16="http://schemas.microsoft.com/office/drawing/2014/main" id="{6F5D008B-1DCE-455A-97E2-500D941AF3DF}"/>
              </a:ext>
            </a:extLst>
          </p:cNvPr>
          <p:cNvCxnSpPr>
            <a:stCxn id="3" idx="3"/>
            <a:endCxn id="5" idx="1"/>
          </p:cNvCxnSpPr>
          <p:nvPr/>
        </p:nvCxnSpPr>
        <p:spPr>
          <a:xfrm>
            <a:off x="2735179" y="3429000"/>
            <a:ext cx="755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29AA1228-1ED4-4EB4-BFDE-BCB2F35E6A8A}"/>
              </a:ext>
            </a:extLst>
          </p:cNvPr>
          <p:cNvCxnSpPr/>
          <p:nvPr/>
        </p:nvCxnSpPr>
        <p:spPr>
          <a:xfrm>
            <a:off x="5567011" y="3429000"/>
            <a:ext cx="7555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2A94899-C218-4B06-9C81-97E0AB8603EE}"/>
              </a:ext>
            </a:extLst>
          </p:cNvPr>
          <p:cNvSpPr txBox="1"/>
          <p:nvPr/>
        </p:nvSpPr>
        <p:spPr>
          <a:xfrm>
            <a:off x="748965" y="4604266"/>
            <a:ext cx="1915028" cy="369332"/>
          </a:xfrm>
          <a:prstGeom prst="rect">
            <a:avLst/>
          </a:prstGeom>
          <a:noFill/>
          <a:ln>
            <a:noFill/>
          </a:ln>
        </p:spPr>
        <p:txBody>
          <a:bodyPr wrap="square" rtlCol="0">
            <a:spAutoFit/>
          </a:bodyPr>
          <a:lstStyle/>
          <a:p>
            <a:pPr algn="ctr"/>
            <a:r>
              <a:rPr lang="en-US" altLang="ko-KR" b="1" dirty="0"/>
              <a:t>1</a:t>
            </a:r>
            <a:r>
              <a:rPr lang="en-US" altLang="ko-KR" b="1" baseline="30000" dirty="0"/>
              <a:t>st</a:t>
            </a:r>
            <a:r>
              <a:rPr lang="en-US" altLang="ko-KR" b="1" dirty="0"/>
              <a:t> Term Project</a:t>
            </a:r>
            <a:endParaRPr lang="ko-KR" altLang="en-US" b="1" dirty="0"/>
          </a:p>
        </p:txBody>
      </p:sp>
      <p:sp>
        <p:nvSpPr>
          <p:cNvPr id="11" name="TextBox 10">
            <a:extLst>
              <a:ext uri="{FF2B5EF4-FFF2-40B4-BE49-F238E27FC236}">
                <a16:creationId xmlns:a16="http://schemas.microsoft.com/office/drawing/2014/main" id="{AFB1FEDC-B897-4979-959D-02AEAC6327D5}"/>
              </a:ext>
            </a:extLst>
          </p:cNvPr>
          <p:cNvSpPr txBox="1"/>
          <p:nvPr/>
        </p:nvSpPr>
        <p:spPr>
          <a:xfrm>
            <a:off x="4916102" y="4604266"/>
            <a:ext cx="2057400" cy="369332"/>
          </a:xfrm>
          <a:prstGeom prst="rect">
            <a:avLst/>
          </a:prstGeom>
          <a:noFill/>
        </p:spPr>
        <p:txBody>
          <a:bodyPr wrap="square" rtlCol="0">
            <a:spAutoFit/>
          </a:bodyPr>
          <a:lstStyle/>
          <a:p>
            <a:pPr algn="ctr"/>
            <a:r>
              <a:rPr lang="en-US" altLang="ko-KR" b="1" dirty="0">
                <a:solidFill>
                  <a:srgbClr val="FF0000"/>
                </a:solidFill>
              </a:rPr>
              <a:t>2</a:t>
            </a:r>
            <a:r>
              <a:rPr lang="en-US" altLang="ko-KR" b="1" baseline="30000" dirty="0">
                <a:solidFill>
                  <a:srgbClr val="FF0000"/>
                </a:solidFill>
              </a:rPr>
              <a:t>nd</a:t>
            </a:r>
            <a:r>
              <a:rPr lang="en-US" altLang="ko-KR" b="1" dirty="0">
                <a:solidFill>
                  <a:srgbClr val="FF0000"/>
                </a:solidFill>
              </a:rPr>
              <a:t> Term Project</a:t>
            </a:r>
            <a:endParaRPr lang="ko-KR" altLang="en-US" b="1" dirty="0">
              <a:solidFill>
                <a:srgbClr val="FF0000"/>
              </a:solidFill>
            </a:endParaRPr>
          </a:p>
        </p:txBody>
      </p:sp>
      <p:sp>
        <p:nvSpPr>
          <p:cNvPr id="12" name="직사각형 11">
            <a:extLst>
              <a:ext uri="{FF2B5EF4-FFF2-40B4-BE49-F238E27FC236}">
                <a16:creationId xmlns:a16="http://schemas.microsoft.com/office/drawing/2014/main" id="{B52F1D4A-FD27-45A7-A38F-FFCFAFF5AD45}"/>
              </a:ext>
            </a:extLst>
          </p:cNvPr>
          <p:cNvSpPr/>
          <p:nvPr/>
        </p:nvSpPr>
        <p:spPr>
          <a:xfrm>
            <a:off x="419100" y="2253734"/>
            <a:ext cx="2552700" cy="2350532"/>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a:extLst>
              <a:ext uri="{FF2B5EF4-FFF2-40B4-BE49-F238E27FC236}">
                <a16:creationId xmlns:a16="http://schemas.microsoft.com/office/drawing/2014/main" id="{6CF60BAF-AD53-459E-A560-646D71308856}"/>
              </a:ext>
            </a:extLst>
          </p:cNvPr>
          <p:cNvSpPr/>
          <p:nvPr/>
        </p:nvSpPr>
        <p:spPr>
          <a:xfrm>
            <a:off x="3230479" y="2253734"/>
            <a:ext cx="5380121" cy="23505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0000"/>
              </a:solidFill>
            </a:endParaRPr>
          </a:p>
        </p:txBody>
      </p:sp>
    </p:spTree>
    <p:extLst>
      <p:ext uri="{BB962C8B-B14F-4D97-AF65-F5344CB8AC3E}">
        <p14:creationId xmlns:p14="http://schemas.microsoft.com/office/powerpoint/2010/main" val="1438398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648700" cy="4495800"/>
          </a:xfrm>
        </p:spPr>
        <p:txBody>
          <a:bodyPr/>
          <a:lstStyle/>
          <a:p>
            <a:r>
              <a:rPr lang="en-US" altLang="ko-KR" dirty="0"/>
              <a:t>What</a:t>
            </a:r>
            <a:r>
              <a:rPr lang="ko-KR" altLang="en-US" dirty="0"/>
              <a:t> </a:t>
            </a:r>
            <a:r>
              <a:rPr lang="en-US" altLang="ko-KR" dirty="0"/>
              <a:t>to</a:t>
            </a:r>
            <a:r>
              <a:rPr lang="ko-KR" altLang="en-US" dirty="0"/>
              <a:t> </a:t>
            </a:r>
            <a:r>
              <a:rPr lang="en-US" altLang="ko-KR" dirty="0"/>
              <a:t>submit (Total 25 points)</a:t>
            </a:r>
          </a:p>
          <a:p>
            <a:pPr lvl="1"/>
            <a:r>
              <a:rPr lang="en-US" altLang="ko-KR" sz="1600" dirty="0"/>
              <a:t>Project folder</a:t>
            </a:r>
          </a:p>
          <a:p>
            <a:pPr lvl="2"/>
            <a:r>
              <a:rPr lang="en-US" altLang="ko-KR" sz="1400" dirty="0" err="1"/>
              <a:t>RegisterFile.v</a:t>
            </a:r>
            <a:r>
              <a:rPr lang="en-US" altLang="ko-KR" sz="1400" dirty="0"/>
              <a:t> (2 points) </a:t>
            </a:r>
          </a:p>
          <a:p>
            <a:pPr lvl="2"/>
            <a:r>
              <a:rPr lang="en-US" altLang="ko-KR" sz="1400" dirty="0" err="1"/>
              <a:t>ControlUnit.v</a:t>
            </a:r>
            <a:r>
              <a:rPr lang="en-US" altLang="ko-KR" sz="1400" dirty="0"/>
              <a:t> (2 points)</a:t>
            </a:r>
          </a:p>
          <a:p>
            <a:pPr lvl="2"/>
            <a:r>
              <a:rPr lang="en-US" altLang="ko-KR" sz="1400" dirty="0" err="1"/>
              <a:t>Extend.v</a:t>
            </a:r>
            <a:r>
              <a:rPr lang="en-US" altLang="ko-KR" sz="1400" dirty="0"/>
              <a:t> (2 points)</a:t>
            </a:r>
          </a:p>
          <a:p>
            <a:pPr lvl="2"/>
            <a:r>
              <a:rPr lang="en-US" altLang="ko-KR" sz="1400" dirty="0" err="1"/>
              <a:t>ALU.v</a:t>
            </a:r>
            <a:r>
              <a:rPr lang="en-US" altLang="ko-KR" sz="1400" dirty="0"/>
              <a:t> (2 points)</a:t>
            </a:r>
          </a:p>
          <a:p>
            <a:pPr lvl="2"/>
            <a:r>
              <a:rPr lang="en-US" altLang="ko-KR" sz="1400" dirty="0" err="1"/>
              <a:t>ARMProcessor.v</a:t>
            </a:r>
            <a:r>
              <a:rPr lang="en-US" altLang="ko-KR" sz="1400" dirty="0"/>
              <a:t> (15 points)</a:t>
            </a:r>
          </a:p>
          <a:p>
            <a:pPr lvl="3"/>
            <a:r>
              <a:rPr lang="en-US" altLang="ko-KR" sz="1400" dirty="0"/>
              <a:t>15 points will be given depending on whether the top module operates or not   </a:t>
            </a:r>
          </a:p>
          <a:p>
            <a:pPr lvl="1"/>
            <a:r>
              <a:rPr lang="en-US" altLang="ko-KR" sz="1600" dirty="0"/>
              <a:t>Report (2 points)</a:t>
            </a:r>
          </a:p>
          <a:p>
            <a:pPr lvl="2"/>
            <a:r>
              <a:rPr lang="en-US" altLang="ko-KR" sz="1400" dirty="0"/>
              <a:t>Module description</a:t>
            </a:r>
          </a:p>
          <a:p>
            <a:pPr lvl="2"/>
            <a:r>
              <a:rPr lang="en-US" altLang="ko-KR" sz="1400" b="1" dirty="0">
                <a:solidFill>
                  <a:srgbClr val="FF0000"/>
                </a:solidFill>
              </a:rPr>
              <a:t>If the timing simulation does not work on the board even though it works properly, please capture the timing simulation result and write it in the report</a:t>
            </a:r>
          </a:p>
          <a:p>
            <a:pPr lvl="2"/>
            <a:endParaRPr lang="en-US" altLang="ko-KR" sz="1400" b="1" dirty="0">
              <a:solidFill>
                <a:srgbClr val="FF0000"/>
              </a:solidFill>
            </a:endParaRPr>
          </a:p>
          <a:p>
            <a:r>
              <a:rPr lang="en-US" altLang="ko-KR" dirty="0"/>
              <a:t>How to submit</a:t>
            </a:r>
          </a:p>
          <a:p>
            <a:pPr lvl="1"/>
            <a:r>
              <a:rPr lang="fr-FR" altLang="ko-KR" sz="1600" dirty="0"/>
              <a:t>Send a report file to </a:t>
            </a:r>
            <a:r>
              <a:rPr lang="fr-FR" altLang="ko-KR" sz="1600" dirty="0">
                <a:hlinkClick r:id="rId3"/>
              </a:rPr>
              <a:t>kyoungmin2@naver.com</a:t>
            </a:r>
            <a:endParaRPr lang="fr-FR" altLang="ko-KR" sz="1600" dirty="0"/>
          </a:p>
          <a:p>
            <a:pPr lvl="2"/>
            <a:r>
              <a:rPr lang="fr-FR" altLang="ko-KR" sz="1400" dirty="0">
                <a:solidFill>
                  <a:srgbClr val="FF0000"/>
                </a:solidFill>
              </a:rPr>
              <a:t>Due </a:t>
            </a:r>
            <a:r>
              <a:rPr lang="en-US" altLang="ko-KR" sz="1400" dirty="0">
                <a:solidFill>
                  <a:srgbClr val="FF0000"/>
                </a:solidFill>
              </a:rPr>
              <a:t>date</a:t>
            </a:r>
            <a:r>
              <a:rPr lang="fr-FR" altLang="ko-KR" sz="1400" dirty="0">
                <a:solidFill>
                  <a:srgbClr val="FF0000"/>
                </a:solidFill>
              </a:rPr>
              <a:t>: 12/6 23:59</a:t>
            </a:r>
            <a:endParaRPr lang="fr-FR" altLang="ko-KR" sz="1400" dirty="0"/>
          </a:p>
          <a:p>
            <a:pPr lvl="2"/>
            <a:r>
              <a:rPr lang="en-US" altLang="ko-KR" sz="1400" dirty="0"/>
              <a:t>Both Korean and English are available</a:t>
            </a:r>
            <a:endParaRPr lang="fr-FR" altLang="ko-KR" sz="1400" dirty="0"/>
          </a:p>
          <a:p>
            <a:pPr lvl="2"/>
            <a:r>
              <a:rPr lang="fr-FR" altLang="ko-KR" sz="1400" dirty="0"/>
              <a:t>Please fill in the fille name as ‘StudentNumber_Name_2ndTermProject’</a:t>
            </a:r>
          </a:p>
          <a:p>
            <a:pPr lvl="3"/>
            <a:r>
              <a:rPr lang="fr-FR" altLang="ko-KR" sz="1400" dirty="0"/>
              <a:t>Ex) 2018010594_</a:t>
            </a:r>
            <a:r>
              <a:rPr lang="ko-KR" altLang="en-US" sz="1400" dirty="0"/>
              <a:t>김경민</a:t>
            </a:r>
            <a:r>
              <a:rPr lang="en-US" altLang="ko-KR" sz="1400" dirty="0"/>
              <a:t>_2ndTermProject.zip</a:t>
            </a:r>
            <a:endParaRPr lang="fr-FR" altLang="ko-KR" sz="1400" dirty="0"/>
          </a:p>
          <a:p>
            <a:pPr lvl="2"/>
            <a:endParaRPr lang="en-US" altLang="ko-KR" dirty="0"/>
          </a:p>
        </p:txBody>
      </p:sp>
      <p:sp>
        <p:nvSpPr>
          <p:cNvPr id="2" name="제목 1"/>
          <p:cNvSpPr>
            <a:spLocks noGrp="1"/>
          </p:cNvSpPr>
          <p:nvPr>
            <p:ph type="title"/>
          </p:nvPr>
        </p:nvSpPr>
        <p:spPr/>
        <p:txBody>
          <a:bodyPr/>
          <a:lstStyle/>
          <a:p>
            <a:r>
              <a:rPr lang="en-US" altLang="ko-KR" dirty="0"/>
              <a:t>2</a:t>
            </a:r>
            <a:r>
              <a:rPr lang="en-US" altLang="ko-KR" baseline="30000" dirty="0"/>
              <a:t>nd</a:t>
            </a:r>
            <a:r>
              <a:rPr lang="en-US" altLang="ko-KR" dirty="0"/>
              <a:t> Term Project</a:t>
            </a:r>
            <a:endParaRPr lang="ko-KR" altLang="en-US" dirty="0"/>
          </a:p>
        </p:txBody>
      </p:sp>
    </p:spTree>
    <p:extLst>
      <p:ext uri="{BB962C8B-B14F-4D97-AF65-F5344CB8AC3E}">
        <p14:creationId xmlns:p14="http://schemas.microsoft.com/office/powerpoint/2010/main" val="17301109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32B7D01-C2F9-4752-B7A5-90EB6CCA1523}"/>
              </a:ext>
            </a:extLst>
          </p:cNvPr>
          <p:cNvSpPr txBox="1"/>
          <p:nvPr/>
        </p:nvSpPr>
        <p:spPr>
          <a:xfrm>
            <a:off x="3200400" y="2921168"/>
            <a:ext cx="2743200" cy="1015663"/>
          </a:xfrm>
          <a:prstGeom prst="rect">
            <a:avLst/>
          </a:prstGeom>
          <a:noFill/>
        </p:spPr>
        <p:txBody>
          <a:bodyPr wrap="square" rtlCol="0">
            <a:spAutoFit/>
          </a:bodyPr>
          <a:lstStyle/>
          <a:p>
            <a:pPr algn="ctr"/>
            <a:r>
              <a:rPr lang="en-US" altLang="ko-KR" sz="6000" b="1" dirty="0"/>
              <a:t>Q&amp;A</a:t>
            </a:r>
            <a:endParaRPr lang="ko-KR" altLang="en-US" sz="6000" b="1" dirty="0"/>
          </a:p>
        </p:txBody>
      </p:sp>
    </p:spTree>
    <p:extLst>
      <p:ext uri="{BB962C8B-B14F-4D97-AF65-F5344CB8AC3E}">
        <p14:creationId xmlns:p14="http://schemas.microsoft.com/office/powerpoint/2010/main" val="393250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Overview</a:t>
            </a:r>
            <a:endParaRPr lang="ko-KR" altLang="en-US" dirty="0"/>
          </a:p>
        </p:txBody>
      </p:sp>
      <p:pic>
        <p:nvPicPr>
          <p:cNvPr id="4" name="그림 3">
            <a:extLst>
              <a:ext uri="{FF2B5EF4-FFF2-40B4-BE49-F238E27FC236}">
                <a16:creationId xmlns:a16="http://schemas.microsoft.com/office/drawing/2014/main" id="{65AA52C2-7F22-4305-9EFF-547693A6F6A5}"/>
              </a:ext>
            </a:extLst>
          </p:cNvPr>
          <p:cNvPicPr>
            <a:picLocks noChangeAspect="1"/>
          </p:cNvPicPr>
          <p:nvPr/>
        </p:nvPicPr>
        <p:blipFill>
          <a:blip r:embed="rId3"/>
          <a:stretch>
            <a:fillRect/>
          </a:stretch>
        </p:blipFill>
        <p:spPr>
          <a:xfrm>
            <a:off x="223519" y="1295400"/>
            <a:ext cx="8696961" cy="4659086"/>
          </a:xfrm>
          <a:prstGeom prst="rect">
            <a:avLst/>
          </a:prstGeom>
        </p:spPr>
      </p:pic>
    </p:spTree>
    <p:extLst>
      <p:ext uri="{BB962C8B-B14F-4D97-AF65-F5344CB8AC3E}">
        <p14:creationId xmlns:p14="http://schemas.microsoft.com/office/powerpoint/2010/main" val="115461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496300" cy="4495800"/>
          </a:xfrm>
        </p:spPr>
        <p:txBody>
          <a:bodyPr/>
          <a:lstStyle/>
          <a:p>
            <a:r>
              <a:rPr lang="en-US" altLang="ko-KR" sz="2000" dirty="0"/>
              <a:t>Given processor is able to run following instructions</a:t>
            </a:r>
          </a:p>
          <a:p>
            <a:pPr lvl="1"/>
            <a:r>
              <a:rPr lang="en-US" altLang="ko-KR" dirty="0"/>
              <a:t>Branch : B, BL</a:t>
            </a:r>
          </a:p>
          <a:p>
            <a:pPr lvl="1"/>
            <a:r>
              <a:rPr lang="en-US" altLang="ko-KR" dirty="0"/>
              <a:t>Arithmetic : ADD, SUB, CMP, MOV</a:t>
            </a:r>
          </a:p>
          <a:p>
            <a:pPr lvl="1"/>
            <a:r>
              <a:rPr lang="en-US" altLang="ko-KR" dirty="0"/>
              <a:t>Load/Store : LDR, STR</a:t>
            </a:r>
          </a:p>
          <a:p>
            <a:endParaRPr lang="en-US" altLang="ko-KR" sz="2000" dirty="0"/>
          </a:p>
          <a:p>
            <a:r>
              <a:rPr lang="en-US" altLang="ko-KR" sz="2000" dirty="0"/>
              <a:t>Given processor is able to run following suffixes</a:t>
            </a:r>
          </a:p>
          <a:p>
            <a:pPr lvl="1"/>
            <a:r>
              <a:rPr lang="en-US" altLang="ko-KR" dirty="0"/>
              <a:t>Logical : EQ, NE (‘Z’ in ‘NZCV’)</a:t>
            </a:r>
          </a:p>
          <a:p>
            <a:endParaRPr lang="en-US" altLang="ko-KR" dirty="0"/>
          </a:p>
          <a:p>
            <a:r>
              <a:rPr lang="en-US" altLang="ko-KR" sz="2000" dirty="0"/>
              <a:t>Addressing Modes</a:t>
            </a:r>
          </a:p>
          <a:p>
            <a:pPr lvl="1"/>
            <a:r>
              <a:rPr lang="en-US" altLang="ko-KR" dirty="0"/>
              <a:t>Addressing Mode 1 : 1 (immediate), 2 (register)</a:t>
            </a:r>
          </a:p>
          <a:p>
            <a:pPr lvl="1"/>
            <a:r>
              <a:rPr lang="en-US" altLang="ko-KR" dirty="0"/>
              <a:t>Addressing Mode 2 : 1 (immediate offset), 2 (register offset)</a:t>
            </a:r>
          </a:p>
          <a:p>
            <a:pPr lvl="1"/>
            <a:endParaRPr lang="en-US" altLang="ko-KR" b="1" dirty="0"/>
          </a:p>
        </p:txBody>
      </p:sp>
      <p:sp>
        <p:nvSpPr>
          <p:cNvPr id="2" name="제목 1"/>
          <p:cNvSpPr>
            <a:spLocks noGrp="1"/>
          </p:cNvSpPr>
          <p:nvPr>
            <p:ph type="title"/>
          </p:nvPr>
        </p:nvSpPr>
        <p:spPr/>
        <p:txBody>
          <a:bodyPr/>
          <a:lstStyle/>
          <a:p>
            <a:r>
              <a:rPr lang="en-US" altLang="ko-KR" dirty="0"/>
              <a:t>Overview</a:t>
            </a:r>
            <a:endParaRPr lang="ko-KR" altLang="en-US" dirty="0"/>
          </a:p>
        </p:txBody>
      </p:sp>
    </p:spTree>
    <p:extLst>
      <p:ext uri="{BB962C8B-B14F-4D97-AF65-F5344CB8AC3E}">
        <p14:creationId xmlns:p14="http://schemas.microsoft.com/office/powerpoint/2010/main" val="283828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3870801"/>
            <a:ext cx="8496300" cy="1066800"/>
          </a:xfrm>
        </p:spPr>
        <p:txBody>
          <a:bodyPr/>
          <a:lstStyle/>
          <a:p>
            <a:pPr marL="0" lvl="0" indent="0">
              <a:buNone/>
            </a:pPr>
            <a:r>
              <a:rPr lang="en-US" altLang="ko-KR" b="0" dirty="0">
                <a:solidFill>
                  <a:schemeClr val="accent1"/>
                </a:solidFill>
              </a:rPr>
              <a:t>1) Instruction fetch (Clock 0’s </a:t>
            </a:r>
            <a:r>
              <a:rPr lang="en-US" altLang="ko-KR" b="0" dirty="0" err="1">
                <a:solidFill>
                  <a:schemeClr val="accent1"/>
                </a:solidFill>
              </a:rPr>
              <a:t>posedge</a:t>
            </a:r>
            <a:r>
              <a:rPr lang="en-US" altLang="ko-KR" b="0" dirty="0">
                <a:solidFill>
                  <a:schemeClr val="accent1"/>
                </a:solidFill>
              </a:rPr>
              <a:t>)</a:t>
            </a:r>
          </a:p>
          <a:p>
            <a:pPr marL="0" lvl="0" indent="0">
              <a:buNone/>
            </a:pPr>
            <a:r>
              <a:rPr lang="en-US" altLang="ko-KR" b="0" dirty="0"/>
              <a:t>2) Check condition code &amp; Initialize control signal</a:t>
            </a:r>
            <a:endParaRPr lang="ko-KR" altLang="ko-KR" b="0" dirty="0"/>
          </a:p>
          <a:p>
            <a:pPr marL="0" lvl="0" indent="0">
              <a:buNone/>
            </a:pPr>
            <a:r>
              <a:rPr lang="en-US" altLang="ko-KR" b="0" dirty="0">
                <a:solidFill>
                  <a:srgbClr val="FF0000"/>
                </a:solidFill>
              </a:rPr>
              <a:t>3) Register read (Clock 90’s </a:t>
            </a:r>
            <a:r>
              <a:rPr lang="en-US" altLang="ko-KR" b="0" dirty="0" err="1">
                <a:solidFill>
                  <a:srgbClr val="FF0000"/>
                </a:solidFill>
              </a:rPr>
              <a:t>posedge</a:t>
            </a:r>
            <a:r>
              <a:rPr lang="en-US" altLang="ko-KR" b="0" dirty="0">
                <a:solidFill>
                  <a:srgbClr val="FF0000"/>
                </a:solidFill>
              </a:rPr>
              <a:t>)</a:t>
            </a:r>
            <a:endParaRPr lang="ko-KR" altLang="ko-KR" b="0" dirty="0">
              <a:solidFill>
                <a:srgbClr val="FF0000"/>
              </a:solidFill>
            </a:endParaRPr>
          </a:p>
          <a:p>
            <a:pPr marL="0" lvl="0" indent="0">
              <a:buNone/>
            </a:pPr>
            <a:r>
              <a:rPr lang="en-US" altLang="ko-KR" b="0" dirty="0"/>
              <a:t>4) ALU</a:t>
            </a:r>
          </a:p>
          <a:p>
            <a:pPr marL="0" indent="0">
              <a:buNone/>
            </a:pPr>
            <a:r>
              <a:rPr lang="en-US" altLang="ko-KR" b="0" dirty="0"/>
              <a:t>After</a:t>
            </a:r>
            <a:r>
              <a:rPr lang="ko-KR" altLang="en-US" b="0" dirty="0"/>
              <a:t> </a:t>
            </a:r>
            <a:r>
              <a:rPr lang="en-US" altLang="ko-KR" b="0" dirty="0"/>
              <a:t>ALU operation:</a:t>
            </a:r>
            <a:r>
              <a:rPr lang="ko-KR" altLang="en-US" b="0" dirty="0"/>
              <a:t> </a:t>
            </a:r>
            <a:r>
              <a:rPr lang="en-US" altLang="ko-KR" b="0" dirty="0"/>
              <a:t>Update NZCV </a:t>
            </a:r>
          </a:p>
          <a:p>
            <a:pPr marL="0" indent="0">
              <a:buNone/>
            </a:pPr>
            <a:r>
              <a:rPr lang="en-US" altLang="ko-KR" b="0" dirty="0">
                <a:solidFill>
                  <a:schemeClr val="accent1"/>
                </a:solidFill>
              </a:rPr>
              <a:t>5) Memory read / write (Clock 0’s </a:t>
            </a:r>
            <a:r>
              <a:rPr lang="en-US" altLang="ko-KR" b="0" dirty="0" err="1">
                <a:solidFill>
                  <a:schemeClr val="accent1"/>
                </a:solidFill>
              </a:rPr>
              <a:t>negedge</a:t>
            </a:r>
            <a:r>
              <a:rPr lang="en-US" altLang="ko-KR" b="0" dirty="0">
                <a:solidFill>
                  <a:schemeClr val="accent1"/>
                </a:solidFill>
              </a:rPr>
              <a:t>)</a:t>
            </a:r>
            <a:endParaRPr lang="ko-KR" altLang="ko-KR" b="0" dirty="0">
              <a:solidFill>
                <a:schemeClr val="accent1"/>
              </a:solidFill>
            </a:endParaRPr>
          </a:p>
          <a:p>
            <a:pPr marL="0" indent="0">
              <a:buNone/>
            </a:pPr>
            <a:r>
              <a:rPr lang="en-US" altLang="ko-KR" b="0" dirty="0">
                <a:solidFill>
                  <a:srgbClr val="FF0000"/>
                </a:solidFill>
              </a:rPr>
              <a:t>6) Register write (Clock 90’s </a:t>
            </a:r>
            <a:r>
              <a:rPr lang="en-US" altLang="ko-KR" b="0" dirty="0" err="1">
                <a:solidFill>
                  <a:srgbClr val="FF0000"/>
                </a:solidFill>
              </a:rPr>
              <a:t>negedge</a:t>
            </a:r>
            <a:r>
              <a:rPr lang="en-US" altLang="ko-KR" b="0" dirty="0">
                <a:solidFill>
                  <a:srgbClr val="FF0000"/>
                </a:solidFill>
              </a:rPr>
              <a:t>)</a:t>
            </a:r>
            <a:endParaRPr lang="ko-KR" altLang="ko-KR" b="0" dirty="0">
              <a:solidFill>
                <a:srgbClr val="FF0000"/>
              </a:solidFill>
            </a:endParaRPr>
          </a:p>
          <a:p>
            <a:pPr lvl="0"/>
            <a:endParaRPr lang="en-US" altLang="ko-KR" b="1" dirty="0"/>
          </a:p>
        </p:txBody>
      </p:sp>
      <p:sp>
        <p:nvSpPr>
          <p:cNvPr id="2" name="제목 1"/>
          <p:cNvSpPr>
            <a:spLocks noGrp="1"/>
          </p:cNvSpPr>
          <p:nvPr>
            <p:ph type="title"/>
          </p:nvPr>
        </p:nvSpPr>
        <p:spPr/>
        <p:txBody>
          <a:bodyPr/>
          <a:lstStyle/>
          <a:p>
            <a:r>
              <a:rPr lang="en-US" altLang="ko-KR" dirty="0"/>
              <a:t>Overview</a:t>
            </a:r>
            <a:endParaRPr lang="ko-KR" altLang="en-US" dirty="0"/>
          </a:p>
        </p:txBody>
      </p:sp>
      <p:cxnSp>
        <p:nvCxnSpPr>
          <p:cNvPr id="5" name="직선 화살표 연결선 4">
            <a:extLst>
              <a:ext uri="{FF2B5EF4-FFF2-40B4-BE49-F238E27FC236}">
                <a16:creationId xmlns:a16="http://schemas.microsoft.com/office/drawing/2014/main" id="{75B8D21F-4AFE-4D81-B4A2-6641FD86F883}"/>
              </a:ext>
            </a:extLst>
          </p:cNvPr>
          <p:cNvCxnSpPr/>
          <p:nvPr/>
        </p:nvCxnSpPr>
        <p:spPr>
          <a:xfrm flipV="1">
            <a:off x="2667000" y="1588331"/>
            <a:ext cx="0" cy="14478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CD3C7D01-3FD1-4F4F-B665-C12855215F3B}"/>
              </a:ext>
            </a:extLst>
          </p:cNvPr>
          <p:cNvCxnSpPr>
            <a:cxnSpLocks/>
          </p:cNvCxnSpPr>
          <p:nvPr/>
        </p:nvCxnSpPr>
        <p:spPr>
          <a:xfrm>
            <a:off x="2667000" y="1588331"/>
            <a:ext cx="16764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B2AE4BE2-EE96-44B4-8ABF-1EE9AE50CA52}"/>
              </a:ext>
            </a:extLst>
          </p:cNvPr>
          <p:cNvCxnSpPr/>
          <p:nvPr/>
        </p:nvCxnSpPr>
        <p:spPr>
          <a:xfrm>
            <a:off x="4343400" y="1588331"/>
            <a:ext cx="0" cy="14478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직선 화살표 연결선 7">
            <a:extLst>
              <a:ext uri="{FF2B5EF4-FFF2-40B4-BE49-F238E27FC236}">
                <a16:creationId xmlns:a16="http://schemas.microsoft.com/office/drawing/2014/main" id="{A9722F0B-A131-4D91-9B31-44581C125C75}"/>
              </a:ext>
            </a:extLst>
          </p:cNvPr>
          <p:cNvCxnSpPr/>
          <p:nvPr/>
        </p:nvCxnSpPr>
        <p:spPr>
          <a:xfrm flipV="1">
            <a:off x="3505200" y="1588331"/>
            <a:ext cx="0" cy="1447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58DA27ED-C92E-4DCE-98EF-55CAE9F9602A}"/>
              </a:ext>
            </a:extLst>
          </p:cNvPr>
          <p:cNvCxnSpPr>
            <a:cxnSpLocks/>
          </p:cNvCxnSpPr>
          <p:nvPr/>
        </p:nvCxnSpPr>
        <p:spPr>
          <a:xfrm>
            <a:off x="3505200" y="1588331"/>
            <a:ext cx="1676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0C9E2B5-888F-419A-869C-A55C82922928}"/>
              </a:ext>
            </a:extLst>
          </p:cNvPr>
          <p:cNvCxnSpPr/>
          <p:nvPr/>
        </p:nvCxnSpPr>
        <p:spPr>
          <a:xfrm>
            <a:off x="5181600" y="1588331"/>
            <a:ext cx="0" cy="1447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4356F611-FED8-4C81-828D-097B8D676C33}"/>
              </a:ext>
            </a:extLst>
          </p:cNvPr>
          <p:cNvCxnSpPr>
            <a:cxnSpLocks/>
          </p:cNvCxnSpPr>
          <p:nvPr/>
        </p:nvCxnSpPr>
        <p:spPr>
          <a:xfrm>
            <a:off x="4343400" y="3036131"/>
            <a:ext cx="16764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32">
            <a:extLst>
              <a:ext uri="{FF2B5EF4-FFF2-40B4-BE49-F238E27FC236}">
                <a16:creationId xmlns:a16="http://schemas.microsoft.com/office/drawing/2014/main" id="{EF99B3BF-FB4C-44F5-A374-B84BB4B7FAF5}"/>
              </a:ext>
            </a:extLst>
          </p:cNvPr>
          <p:cNvSpPr txBox="1"/>
          <p:nvPr/>
        </p:nvSpPr>
        <p:spPr>
          <a:xfrm>
            <a:off x="2428527" y="2185512"/>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1)</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14" name="TextBox 33">
            <a:extLst>
              <a:ext uri="{FF2B5EF4-FFF2-40B4-BE49-F238E27FC236}">
                <a16:creationId xmlns:a16="http://schemas.microsoft.com/office/drawing/2014/main" id="{52334090-C685-4F69-B384-D182B71DC085}"/>
              </a:ext>
            </a:extLst>
          </p:cNvPr>
          <p:cNvSpPr txBox="1"/>
          <p:nvPr/>
        </p:nvSpPr>
        <p:spPr>
          <a:xfrm>
            <a:off x="6247515" y="3179072"/>
            <a:ext cx="1736090" cy="237490"/>
          </a:xfrm>
          <a:prstGeom prst="rect">
            <a:avLst/>
          </a:prstGeom>
          <a:noFill/>
          <a:ln w="38100">
            <a:noFill/>
          </a:ln>
        </p:spPr>
        <p:txBody>
          <a:bodyPr wrap="none" rtlCol="0">
            <a:spAutoFit/>
          </a:bodyPr>
          <a:lstStyle/>
          <a:p>
            <a:pPr fontAlgn="base">
              <a:spcAft>
                <a:spcPts val="0"/>
              </a:spcAft>
            </a:pPr>
            <a:r>
              <a:rPr lang="en-US" sz="1000" kern="1200" dirty="0">
                <a:solidFill>
                  <a:srgbClr val="4472C4"/>
                </a:solidFill>
                <a:effectLst/>
                <a:latin typeface="Arial" panose="020B0604020202020204" pitchFamily="34" charset="0"/>
                <a:ea typeface="맑은 고딕" panose="020B0503020000020004" pitchFamily="50" charset="-127"/>
                <a:cs typeface="굴림" panose="020B0600000101010101" pitchFamily="50" charset="-127"/>
              </a:rPr>
              <a:t>Clock 0: blue</a:t>
            </a:r>
            <a:r>
              <a:rPr lang="en-US" sz="1000" kern="1200" dirty="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 </a:t>
            </a:r>
            <a:r>
              <a:rPr lang="en-US" sz="1000" kern="1200" dirty="0">
                <a:solidFill>
                  <a:srgbClr val="FF0000"/>
                </a:solidFill>
                <a:effectLst/>
                <a:latin typeface="Arial" panose="020B0604020202020204" pitchFamily="34" charset="0"/>
                <a:ea typeface="맑은 고딕" panose="020B0503020000020004" pitchFamily="50" charset="-127"/>
                <a:cs typeface="굴림" panose="020B0600000101010101" pitchFamily="50" charset="-127"/>
              </a:rPr>
              <a:t>Clock 90: red</a:t>
            </a:r>
            <a:endParaRPr lang="ko-KR" sz="1200" dirty="0">
              <a:effectLst/>
              <a:latin typeface="굴림" panose="020B0600000101010101" pitchFamily="50" charset="-127"/>
              <a:ea typeface="굴림" panose="020B0600000101010101" pitchFamily="50" charset="-127"/>
              <a:cs typeface="굴림" panose="020B0600000101010101" pitchFamily="50" charset="-127"/>
            </a:endParaRPr>
          </a:p>
        </p:txBody>
      </p:sp>
      <p:sp>
        <p:nvSpPr>
          <p:cNvPr id="15" name="TextBox 34">
            <a:extLst>
              <a:ext uri="{FF2B5EF4-FFF2-40B4-BE49-F238E27FC236}">
                <a16:creationId xmlns:a16="http://schemas.microsoft.com/office/drawing/2014/main" id="{A7D9E85D-D6C0-4036-B87C-03CD21FB6C4F}"/>
              </a:ext>
            </a:extLst>
          </p:cNvPr>
          <p:cNvSpPr txBox="1"/>
          <p:nvPr/>
        </p:nvSpPr>
        <p:spPr>
          <a:xfrm>
            <a:off x="2936820" y="1342110"/>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2)</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16" name="TextBox 35">
            <a:extLst>
              <a:ext uri="{FF2B5EF4-FFF2-40B4-BE49-F238E27FC236}">
                <a16:creationId xmlns:a16="http://schemas.microsoft.com/office/drawing/2014/main" id="{C539ADF5-3025-4754-A996-84E974FEE513}"/>
              </a:ext>
            </a:extLst>
          </p:cNvPr>
          <p:cNvSpPr txBox="1"/>
          <p:nvPr/>
        </p:nvSpPr>
        <p:spPr>
          <a:xfrm>
            <a:off x="3266661" y="2185577"/>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3)</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17" name="TextBox 36">
            <a:extLst>
              <a:ext uri="{FF2B5EF4-FFF2-40B4-BE49-F238E27FC236}">
                <a16:creationId xmlns:a16="http://schemas.microsoft.com/office/drawing/2014/main" id="{BA74345C-5184-4CD6-B412-99C40D6258BA}"/>
              </a:ext>
            </a:extLst>
          </p:cNvPr>
          <p:cNvSpPr txBox="1"/>
          <p:nvPr/>
        </p:nvSpPr>
        <p:spPr>
          <a:xfrm>
            <a:off x="3774953" y="1342109"/>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4)</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18" name="TextBox 37">
            <a:extLst>
              <a:ext uri="{FF2B5EF4-FFF2-40B4-BE49-F238E27FC236}">
                <a16:creationId xmlns:a16="http://schemas.microsoft.com/office/drawing/2014/main" id="{48D89C45-ABB1-42CD-A690-ED6EC0D0FFFF}"/>
              </a:ext>
            </a:extLst>
          </p:cNvPr>
          <p:cNvSpPr txBox="1"/>
          <p:nvPr/>
        </p:nvSpPr>
        <p:spPr>
          <a:xfrm>
            <a:off x="4104795" y="2185577"/>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5)</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19" name="TextBox 38">
            <a:extLst>
              <a:ext uri="{FF2B5EF4-FFF2-40B4-BE49-F238E27FC236}">
                <a16:creationId xmlns:a16="http://schemas.microsoft.com/office/drawing/2014/main" id="{7CAD3E37-08F5-41E4-BAAC-126B9A1CADC6}"/>
              </a:ext>
            </a:extLst>
          </p:cNvPr>
          <p:cNvSpPr txBox="1"/>
          <p:nvPr/>
        </p:nvSpPr>
        <p:spPr>
          <a:xfrm>
            <a:off x="4942929" y="2185578"/>
            <a:ext cx="295910" cy="237490"/>
          </a:xfrm>
          <a:prstGeom prst="rect">
            <a:avLst/>
          </a:prstGeom>
          <a:noFill/>
          <a:ln w="38100">
            <a:noFill/>
          </a:ln>
        </p:spPr>
        <p:txBody>
          <a:bodyPr wrap="none" rtlCol="0">
            <a:spAutoFit/>
          </a:bodyPr>
          <a:lstStyle/>
          <a:p>
            <a:pPr fontAlgn="base">
              <a:spcAft>
                <a:spcPts val="0"/>
              </a:spcAft>
            </a:pPr>
            <a:r>
              <a:rPr lang="en-US" sz="1000" kern="1200">
                <a:solidFill>
                  <a:srgbClr val="000000"/>
                </a:solidFill>
                <a:effectLst/>
                <a:latin typeface="Arial" panose="020B0604020202020204" pitchFamily="34" charset="0"/>
                <a:ea typeface="맑은 고딕" panose="020B0503020000020004" pitchFamily="50" charset="-127"/>
                <a:cs typeface="굴림" panose="020B0600000101010101" pitchFamily="50" charset="-127"/>
              </a:rPr>
              <a:t>6)</a:t>
            </a:r>
            <a:endParaRPr lang="ko-KR" sz="1200">
              <a:effectLst/>
              <a:latin typeface="굴림" panose="020B0600000101010101" pitchFamily="50" charset="-127"/>
              <a:ea typeface="굴림" panose="020B0600000101010101" pitchFamily="50" charset="-127"/>
              <a:cs typeface="굴림" panose="020B0600000101010101" pitchFamily="50" charset="-127"/>
            </a:endParaRPr>
          </a:p>
        </p:txBody>
      </p:sp>
      <p:sp>
        <p:nvSpPr>
          <p:cNvPr id="20" name="텍스트 개체 틀 2">
            <a:extLst>
              <a:ext uri="{FF2B5EF4-FFF2-40B4-BE49-F238E27FC236}">
                <a16:creationId xmlns:a16="http://schemas.microsoft.com/office/drawing/2014/main" id="{8C30386A-FB4B-4D4C-91E2-DD8A04EDEFE3}"/>
              </a:ext>
            </a:extLst>
          </p:cNvPr>
          <p:cNvSpPr txBox="1">
            <a:spLocks/>
          </p:cNvSpPr>
          <p:nvPr/>
        </p:nvSpPr>
        <p:spPr>
          <a:xfrm>
            <a:off x="618548" y="3490169"/>
            <a:ext cx="7268403" cy="365102"/>
          </a:xfrm>
          <a:prstGeom prst="rect">
            <a:avLst/>
          </a:prstGeom>
        </p:spPr>
        <p:txBody>
          <a:bodyPr/>
          <a:lstStyle>
            <a:lvl1pPr marL="342900" indent="-342900" algn="l" rtl="0" eaLnBrk="0" fontAlgn="base" latinLnBrk="1" hangingPunct="0">
              <a:spcBef>
                <a:spcPct val="20000"/>
              </a:spcBef>
              <a:spcAft>
                <a:spcPct val="0"/>
              </a:spcAft>
              <a:buFont typeface="Wingdings" panose="05000000000000000000" pitchFamily="2" charset="2"/>
              <a:buChar char="u"/>
              <a:defRPr sz="1800" b="1"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Wingdings" panose="05000000000000000000" pitchFamily="2" charset="2"/>
              <a:buChar char="Ø"/>
              <a:defRPr sz="1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Wingdings" panose="05000000000000000000" pitchFamily="2" charset="2"/>
              <a:buChar char="§"/>
              <a:defRPr sz="16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lang="ko-KR" altLang="en-US" sz="1400" kern="1200" dirty="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ltLang="ko-KR" sz="1600" b="0" dirty="0"/>
              <a:t>(</a:t>
            </a:r>
            <a:r>
              <a:rPr lang="en-US" altLang="ko-KR" sz="1600" b="0" dirty="0">
                <a:solidFill>
                  <a:schemeClr val="accent1"/>
                </a:solidFill>
              </a:rPr>
              <a:t>Clock 0 </a:t>
            </a:r>
            <a:r>
              <a:rPr lang="en-US" altLang="ko-KR" sz="1600" b="0" dirty="0"/>
              <a:t>and </a:t>
            </a:r>
            <a:r>
              <a:rPr lang="en-US" altLang="ko-KR" sz="1600" b="0" dirty="0">
                <a:solidFill>
                  <a:srgbClr val="FF0000"/>
                </a:solidFill>
              </a:rPr>
              <a:t>Clock 90</a:t>
            </a:r>
            <a:r>
              <a:rPr lang="ko-KR" altLang="en-US" sz="1600" b="0" dirty="0">
                <a:solidFill>
                  <a:srgbClr val="FF0000"/>
                </a:solidFill>
              </a:rPr>
              <a:t> </a:t>
            </a:r>
            <a:r>
              <a:rPr lang="en-US" altLang="ko-KR" sz="1600" b="0" dirty="0"/>
              <a:t>connected</a:t>
            </a:r>
            <a:r>
              <a:rPr lang="en-US" altLang="ko-KR" sz="1600" b="0" dirty="0">
                <a:solidFill>
                  <a:schemeClr val="accent1"/>
                </a:solidFill>
              </a:rPr>
              <a:t> memory </a:t>
            </a:r>
            <a:r>
              <a:rPr lang="en-US" altLang="ko-KR" sz="1600" b="0" dirty="0"/>
              <a:t>and</a:t>
            </a:r>
            <a:r>
              <a:rPr lang="ko-KR" altLang="ko-KR" sz="1600" b="0" dirty="0"/>
              <a:t> </a:t>
            </a:r>
            <a:r>
              <a:rPr lang="en-US" altLang="ko-KR" sz="1600" b="0" dirty="0">
                <a:solidFill>
                  <a:srgbClr val="FF0000"/>
                </a:solidFill>
              </a:rPr>
              <a:t>register</a:t>
            </a:r>
            <a:r>
              <a:rPr lang="en-US" altLang="ko-KR" sz="1600" b="0" dirty="0"/>
              <a:t>, in respectively)</a:t>
            </a:r>
            <a:endParaRPr lang="en-US" altLang="ko-KR" dirty="0"/>
          </a:p>
        </p:txBody>
      </p:sp>
      <p:cxnSp>
        <p:nvCxnSpPr>
          <p:cNvPr id="21" name="직선 화살표 연결선 20">
            <a:extLst>
              <a:ext uri="{FF2B5EF4-FFF2-40B4-BE49-F238E27FC236}">
                <a16:creationId xmlns:a16="http://schemas.microsoft.com/office/drawing/2014/main" id="{D3FFEAEA-4932-483C-AA95-444081F2AEDE}"/>
              </a:ext>
            </a:extLst>
          </p:cNvPr>
          <p:cNvCxnSpPr/>
          <p:nvPr/>
        </p:nvCxnSpPr>
        <p:spPr>
          <a:xfrm flipV="1">
            <a:off x="6019800" y="1588331"/>
            <a:ext cx="0" cy="14478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C7E4C671-406B-4621-AB3E-AEBC3FDCA78C}"/>
              </a:ext>
            </a:extLst>
          </p:cNvPr>
          <p:cNvCxnSpPr>
            <a:cxnSpLocks/>
          </p:cNvCxnSpPr>
          <p:nvPr/>
        </p:nvCxnSpPr>
        <p:spPr>
          <a:xfrm>
            <a:off x="5181600" y="3036131"/>
            <a:ext cx="1676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79BB6D73-51D3-4260-9D74-3747E170A500}"/>
              </a:ext>
            </a:extLst>
          </p:cNvPr>
          <p:cNvCxnSpPr>
            <a:cxnSpLocks/>
          </p:cNvCxnSpPr>
          <p:nvPr/>
        </p:nvCxnSpPr>
        <p:spPr>
          <a:xfrm>
            <a:off x="6019800" y="1603860"/>
            <a:ext cx="16764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73B3CF89-0B45-4A53-BCF7-44855BEE97CA}"/>
              </a:ext>
            </a:extLst>
          </p:cNvPr>
          <p:cNvCxnSpPr/>
          <p:nvPr/>
        </p:nvCxnSpPr>
        <p:spPr>
          <a:xfrm flipV="1">
            <a:off x="6858000" y="1588331"/>
            <a:ext cx="0" cy="1447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69AE45F-73CA-4FB0-B67D-78A0EF9B4CCF}"/>
              </a:ext>
            </a:extLst>
          </p:cNvPr>
          <p:cNvCxnSpPr>
            <a:cxnSpLocks/>
          </p:cNvCxnSpPr>
          <p:nvPr/>
        </p:nvCxnSpPr>
        <p:spPr>
          <a:xfrm>
            <a:off x="990600" y="3036131"/>
            <a:ext cx="167640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D535A03B-CB06-4FDB-B3E2-D2E142E8BF68}"/>
              </a:ext>
            </a:extLst>
          </p:cNvPr>
          <p:cNvCxnSpPr/>
          <p:nvPr/>
        </p:nvCxnSpPr>
        <p:spPr>
          <a:xfrm>
            <a:off x="990600" y="1588331"/>
            <a:ext cx="0" cy="144780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35E0A300-B859-4952-A58A-643F4CA20A1D}"/>
              </a:ext>
            </a:extLst>
          </p:cNvPr>
          <p:cNvCxnSpPr/>
          <p:nvPr/>
        </p:nvCxnSpPr>
        <p:spPr>
          <a:xfrm>
            <a:off x="1828800" y="1588331"/>
            <a:ext cx="0" cy="1447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754B411-C477-4793-9101-E4B1B200E24C}"/>
              </a:ext>
            </a:extLst>
          </p:cNvPr>
          <p:cNvCxnSpPr>
            <a:cxnSpLocks/>
          </p:cNvCxnSpPr>
          <p:nvPr/>
        </p:nvCxnSpPr>
        <p:spPr>
          <a:xfrm>
            <a:off x="1828800" y="3036131"/>
            <a:ext cx="1676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화살표: 왼쪽/오른쪽 3">
            <a:extLst>
              <a:ext uri="{FF2B5EF4-FFF2-40B4-BE49-F238E27FC236}">
                <a16:creationId xmlns:a16="http://schemas.microsoft.com/office/drawing/2014/main" id="{A5DDE574-B0A7-40CD-86CB-7D1ECAEFB448}"/>
              </a:ext>
            </a:extLst>
          </p:cNvPr>
          <p:cNvSpPr/>
          <p:nvPr/>
        </p:nvSpPr>
        <p:spPr>
          <a:xfrm>
            <a:off x="2667000" y="3142908"/>
            <a:ext cx="3352797" cy="120810"/>
          </a:xfrm>
          <a:prstGeom prst="lef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33">
            <a:extLst>
              <a:ext uri="{FF2B5EF4-FFF2-40B4-BE49-F238E27FC236}">
                <a16:creationId xmlns:a16="http://schemas.microsoft.com/office/drawing/2014/main" id="{A35E64D4-56FA-4F99-8D1F-92948ABF87BF}"/>
              </a:ext>
            </a:extLst>
          </p:cNvPr>
          <p:cNvSpPr txBox="1"/>
          <p:nvPr/>
        </p:nvSpPr>
        <p:spPr>
          <a:xfrm>
            <a:off x="3762763" y="3228559"/>
            <a:ext cx="1101584" cy="261610"/>
          </a:xfrm>
          <a:prstGeom prst="rect">
            <a:avLst/>
          </a:prstGeom>
          <a:noFill/>
          <a:ln w="38100">
            <a:noFill/>
          </a:ln>
        </p:spPr>
        <p:txBody>
          <a:bodyPr wrap="none" rtlCol="0">
            <a:spAutoFit/>
          </a:bodyPr>
          <a:lstStyle/>
          <a:p>
            <a:pPr fontAlgn="base">
              <a:spcAft>
                <a:spcPts val="0"/>
              </a:spcAft>
            </a:pPr>
            <a:r>
              <a:rPr lang="en-US" sz="1100" b="1" kern="1200" dirty="0">
                <a:effectLst/>
                <a:latin typeface="Arial" panose="020B0604020202020204" pitchFamily="34" charset="0"/>
                <a:ea typeface="맑은 고딕" panose="020B0503020000020004" pitchFamily="50" charset="-127"/>
                <a:cs typeface="굴림" panose="020B0600000101010101" pitchFamily="50" charset="-127"/>
              </a:rPr>
              <a:t>1 </a:t>
            </a:r>
            <a:r>
              <a:rPr lang="en-US" sz="1100" b="1" dirty="0">
                <a:latin typeface="Arial" panose="020B0604020202020204" pitchFamily="34" charset="0"/>
                <a:ea typeface="맑은 고딕" panose="020B0503020000020004" pitchFamily="50" charset="-127"/>
                <a:cs typeface="굴림" panose="020B0600000101010101" pitchFamily="50" charset="-127"/>
              </a:rPr>
              <a:t>Clock</a:t>
            </a:r>
            <a:r>
              <a:rPr lang="ko-KR" altLang="en-US" sz="1100" b="1" dirty="0">
                <a:latin typeface="Arial" panose="020B0604020202020204" pitchFamily="34" charset="0"/>
                <a:ea typeface="맑은 고딕" panose="020B0503020000020004" pitchFamily="50" charset="-127"/>
                <a:cs typeface="굴림" panose="020B0600000101010101" pitchFamily="50" charset="-127"/>
              </a:rPr>
              <a:t> </a:t>
            </a:r>
            <a:r>
              <a:rPr lang="en-US" altLang="ko-KR" sz="1100" b="1" dirty="0">
                <a:latin typeface="Arial" panose="020B0604020202020204" pitchFamily="34" charset="0"/>
                <a:ea typeface="맑은 고딕" panose="020B0503020000020004" pitchFamily="50" charset="-127"/>
                <a:cs typeface="굴림" panose="020B0600000101010101" pitchFamily="50" charset="-127"/>
              </a:rPr>
              <a:t>Cycle</a:t>
            </a:r>
            <a:endParaRPr lang="ko-KR" sz="1600" b="1" dirty="0">
              <a:effectLst/>
              <a:latin typeface="굴림" panose="020B0600000101010101" pitchFamily="50" charset="-127"/>
              <a:ea typeface="굴림" panose="020B0600000101010101" pitchFamily="50" charset="-127"/>
              <a:cs typeface="굴림" panose="020B0600000101010101" pitchFamily="50" charset="-127"/>
            </a:endParaRPr>
          </a:p>
        </p:txBody>
      </p:sp>
      <p:sp>
        <p:nvSpPr>
          <p:cNvPr id="32" name="텍스트 개체 틀 2">
            <a:extLst>
              <a:ext uri="{FF2B5EF4-FFF2-40B4-BE49-F238E27FC236}">
                <a16:creationId xmlns:a16="http://schemas.microsoft.com/office/drawing/2014/main" id="{737D8439-C737-4349-BBF9-A0122C1FA7FF}"/>
              </a:ext>
            </a:extLst>
          </p:cNvPr>
          <p:cNvSpPr txBox="1">
            <a:spLocks/>
          </p:cNvSpPr>
          <p:nvPr/>
        </p:nvSpPr>
        <p:spPr>
          <a:xfrm>
            <a:off x="419100" y="1066800"/>
            <a:ext cx="8496300" cy="457199"/>
          </a:xfrm>
          <a:prstGeom prst="rect">
            <a:avLst/>
          </a:prstGeom>
        </p:spPr>
        <p:txBody>
          <a:bodyPr/>
          <a:lstStyle>
            <a:lvl1pPr marL="342900" indent="-342900" algn="l" rtl="0" eaLnBrk="0" fontAlgn="base" latinLnBrk="1" hangingPunct="0">
              <a:spcBef>
                <a:spcPct val="20000"/>
              </a:spcBef>
              <a:spcAft>
                <a:spcPct val="0"/>
              </a:spcAft>
              <a:buFont typeface="Wingdings" panose="05000000000000000000" pitchFamily="2" charset="2"/>
              <a:buChar char="u"/>
              <a:defRPr sz="1800" b="1"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Wingdings" panose="05000000000000000000" pitchFamily="2" charset="2"/>
              <a:buChar char="Ø"/>
              <a:defRPr sz="1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Wingdings" panose="05000000000000000000" pitchFamily="2" charset="2"/>
              <a:buChar char="§"/>
              <a:defRPr sz="16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panose="020B0604020202020204" pitchFamily="34" charset="0"/>
              <a:buChar char="»"/>
              <a:defRPr lang="ko-KR" altLang="en-US" sz="1400" kern="1200" dirty="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b="1" dirty="0"/>
              <a:t>Clock</a:t>
            </a:r>
          </a:p>
        </p:txBody>
      </p:sp>
    </p:spTree>
    <p:extLst>
      <p:ext uri="{BB962C8B-B14F-4D97-AF65-F5344CB8AC3E}">
        <p14:creationId xmlns:p14="http://schemas.microsoft.com/office/powerpoint/2010/main" val="22661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2"/>
          </p:nvPr>
        </p:nvSpPr>
        <p:spPr>
          <a:xfrm>
            <a:off x="419100" y="1066800"/>
            <a:ext cx="8496300" cy="4495800"/>
          </a:xfrm>
        </p:spPr>
        <p:txBody>
          <a:bodyPr/>
          <a:lstStyle/>
          <a:p>
            <a:r>
              <a:rPr lang="en-US" altLang="ko-KR" sz="2000" dirty="0" err="1"/>
              <a:t>ARMProcessor</a:t>
            </a:r>
            <a:r>
              <a:rPr lang="en-US" altLang="ko-KR" sz="2000" dirty="0"/>
              <a:t> module</a:t>
            </a:r>
            <a:endParaRPr lang="en-US" altLang="ko-KR" sz="1800" dirty="0"/>
          </a:p>
          <a:p>
            <a:pPr lvl="1"/>
            <a:r>
              <a:rPr lang="en-US" altLang="ko-KR" sz="2000" b="1" dirty="0"/>
              <a:t>Input</a:t>
            </a:r>
          </a:p>
          <a:p>
            <a:pPr lvl="2"/>
            <a:r>
              <a:rPr lang="en-US" altLang="ko-KR" sz="1800" dirty="0" err="1"/>
              <a:t>clk</a:t>
            </a:r>
            <a:r>
              <a:rPr lang="en-US" altLang="ko-KR" sz="1800" dirty="0"/>
              <a:t> : Clock 90</a:t>
            </a:r>
          </a:p>
          <a:p>
            <a:pPr lvl="2"/>
            <a:r>
              <a:rPr lang="en-US" altLang="ko-KR" sz="1800" dirty="0"/>
              <a:t>reset : reset if press return button</a:t>
            </a:r>
          </a:p>
          <a:p>
            <a:pPr lvl="2"/>
            <a:r>
              <a:rPr lang="en-US" altLang="ko-KR" sz="1800" dirty="0" err="1"/>
              <a:t>inst</a:t>
            </a:r>
            <a:r>
              <a:rPr lang="en-US" altLang="ko-KR" sz="1800" dirty="0"/>
              <a:t>[31:0] : current instruction</a:t>
            </a:r>
          </a:p>
          <a:p>
            <a:pPr lvl="2"/>
            <a:r>
              <a:rPr lang="en-US" altLang="ko-KR" sz="1800" dirty="0" err="1"/>
              <a:t>readdata</a:t>
            </a:r>
            <a:r>
              <a:rPr lang="en-US" altLang="ko-KR" sz="1800" dirty="0"/>
              <a:t> : data from memory</a:t>
            </a:r>
          </a:p>
          <a:p>
            <a:pPr lvl="1"/>
            <a:r>
              <a:rPr lang="en-US" altLang="ko-KR" sz="2000" b="1" dirty="0"/>
              <a:t>Output</a:t>
            </a:r>
          </a:p>
          <a:p>
            <a:pPr lvl="2"/>
            <a:r>
              <a:rPr lang="en-US" altLang="ko-KR" sz="1800" dirty="0"/>
              <a:t>pc : instruction address (starting at 0)</a:t>
            </a:r>
          </a:p>
          <a:p>
            <a:pPr lvl="2"/>
            <a:r>
              <a:rPr lang="en-US" altLang="ko-KR" sz="1800" dirty="0"/>
              <a:t>be[3:0] : 1111</a:t>
            </a:r>
            <a:r>
              <a:rPr lang="en-US" altLang="ko-KR" sz="1400" dirty="0"/>
              <a:t>(2)</a:t>
            </a:r>
            <a:r>
              <a:rPr lang="en-US" altLang="ko-KR" sz="1800" dirty="0"/>
              <a:t> (default) – </a:t>
            </a:r>
            <a:r>
              <a:rPr lang="en-US" altLang="ko-KR" sz="1800" dirty="0">
                <a:solidFill>
                  <a:srgbClr val="FF0000"/>
                </a:solidFill>
              </a:rPr>
              <a:t>don’t change!</a:t>
            </a:r>
          </a:p>
          <a:p>
            <a:pPr lvl="2"/>
            <a:r>
              <a:rPr lang="en-US" altLang="ko-KR" sz="1800" dirty="0" err="1"/>
              <a:t>memaddr</a:t>
            </a:r>
            <a:r>
              <a:rPr lang="en-US" altLang="ko-KR" sz="1800" dirty="0"/>
              <a:t>[31:0] : data address</a:t>
            </a:r>
          </a:p>
          <a:p>
            <a:pPr lvl="2"/>
            <a:r>
              <a:rPr lang="en-US" altLang="ko-KR" sz="1800" dirty="0" err="1"/>
              <a:t>memread</a:t>
            </a:r>
            <a:r>
              <a:rPr lang="en-US" altLang="ko-KR" sz="1800" dirty="0"/>
              <a:t> : 1</a:t>
            </a:r>
            <a:r>
              <a:rPr lang="en-US" altLang="ko-KR" sz="1400" dirty="0"/>
              <a:t>(2)</a:t>
            </a:r>
            <a:r>
              <a:rPr lang="en-US" altLang="ko-KR" sz="1800" dirty="0"/>
              <a:t> (default) – </a:t>
            </a:r>
            <a:r>
              <a:rPr lang="en-US" altLang="ko-KR" sz="1800" dirty="0">
                <a:solidFill>
                  <a:srgbClr val="FF0000"/>
                </a:solidFill>
              </a:rPr>
              <a:t>don’t change!</a:t>
            </a:r>
            <a:endParaRPr lang="en-US" altLang="ko-KR" sz="1800" dirty="0"/>
          </a:p>
          <a:p>
            <a:pPr lvl="2"/>
            <a:r>
              <a:rPr lang="en-US" altLang="ko-KR" sz="1800" dirty="0" err="1"/>
              <a:t>memwrite</a:t>
            </a:r>
            <a:r>
              <a:rPr lang="en-US" altLang="ko-KR" sz="1800" dirty="0"/>
              <a:t> : specify whether memory is to be written</a:t>
            </a:r>
          </a:p>
          <a:p>
            <a:pPr lvl="2"/>
            <a:r>
              <a:rPr lang="en-US" altLang="ko-KR" sz="1800" dirty="0" err="1"/>
              <a:t>writedata</a:t>
            </a:r>
            <a:r>
              <a:rPr lang="en-US" altLang="ko-KR" sz="1800" dirty="0"/>
              <a:t>[31:0] : write data to memory</a:t>
            </a:r>
          </a:p>
          <a:p>
            <a:pPr marL="914400" lvl="2" indent="0">
              <a:buNone/>
            </a:pPr>
            <a:endParaRPr lang="en-US" altLang="ko-KR" sz="1800" dirty="0"/>
          </a:p>
        </p:txBody>
      </p:sp>
      <p:sp>
        <p:nvSpPr>
          <p:cNvPr id="2" name="제목 1"/>
          <p:cNvSpPr>
            <a:spLocks noGrp="1"/>
          </p:cNvSpPr>
          <p:nvPr>
            <p:ph type="title"/>
          </p:nvPr>
        </p:nvSpPr>
        <p:spPr/>
        <p:txBody>
          <a:bodyPr/>
          <a:lstStyle/>
          <a:p>
            <a:r>
              <a:rPr lang="en-US" altLang="ko-KR" dirty="0"/>
              <a:t>Module</a:t>
            </a:r>
            <a:endParaRPr lang="ko-KR" altLang="en-US" dirty="0"/>
          </a:p>
        </p:txBody>
      </p:sp>
      <p:pic>
        <p:nvPicPr>
          <p:cNvPr id="4" name="그림 3">
            <a:extLst>
              <a:ext uri="{FF2B5EF4-FFF2-40B4-BE49-F238E27FC236}">
                <a16:creationId xmlns:a16="http://schemas.microsoft.com/office/drawing/2014/main" id="{4B09885E-00EC-4CBE-82CB-5545EF004D49}"/>
              </a:ext>
            </a:extLst>
          </p:cNvPr>
          <p:cNvPicPr>
            <a:picLocks noChangeAspect="1"/>
          </p:cNvPicPr>
          <p:nvPr/>
        </p:nvPicPr>
        <p:blipFill>
          <a:blip r:embed="rId3"/>
          <a:stretch>
            <a:fillRect/>
          </a:stretch>
        </p:blipFill>
        <p:spPr>
          <a:xfrm>
            <a:off x="5943600" y="1447800"/>
            <a:ext cx="2383398" cy="1524000"/>
          </a:xfrm>
          <a:prstGeom prst="rect">
            <a:avLst/>
          </a:prstGeom>
        </p:spPr>
      </p:pic>
    </p:spTree>
    <p:extLst>
      <p:ext uri="{BB962C8B-B14F-4D97-AF65-F5344CB8AC3E}">
        <p14:creationId xmlns:p14="http://schemas.microsoft.com/office/powerpoint/2010/main" val="3617481647"/>
      </p:ext>
    </p:extLst>
  </p:cSld>
  <p:clrMapOvr>
    <a:masterClrMapping/>
  </p:clrMapOvr>
</p:sld>
</file>

<file path=ppt/theme/theme1.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52286</TotalTime>
  <Words>1327</Words>
  <Application>Microsoft Office PowerPoint</Application>
  <PresentationFormat>화면 슬라이드 쇼(4:3)</PresentationFormat>
  <Paragraphs>296</Paragraphs>
  <Slides>51</Slides>
  <Notes>18</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51</vt:i4>
      </vt:variant>
    </vt:vector>
  </HeadingPairs>
  <TitlesOfParts>
    <vt:vector size="58" baseType="lpstr">
      <vt:lpstr>굴림</vt:lpstr>
      <vt:lpstr>맑은 고딕</vt:lpstr>
      <vt:lpstr>Arial</vt:lpstr>
      <vt:lpstr>Calibri</vt:lpstr>
      <vt:lpstr>Verdana</vt:lpstr>
      <vt:lpstr>Wingdings</vt:lpstr>
      <vt:lpstr>디자인 사용자 지정</vt:lpstr>
      <vt:lpstr>PowerPoint 프레젠테이션</vt:lpstr>
      <vt:lpstr>FPGA vs ASIC</vt:lpstr>
      <vt:lpstr>Design Flow</vt:lpstr>
      <vt:lpstr>Synthesis and Place &amp; Route (FPGA)</vt:lpstr>
      <vt:lpstr>Overview</vt:lpstr>
      <vt:lpstr>Overview</vt:lpstr>
      <vt:lpstr>Overview</vt:lpstr>
      <vt:lpstr>Overview</vt:lpstr>
      <vt:lpstr>Module</vt:lpstr>
      <vt:lpstr>Module</vt:lpstr>
      <vt:lpstr>Module</vt:lpstr>
      <vt:lpstr>Control signal</vt:lpstr>
      <vt:lpstr>PowerPoint 프레젠테이션</vt:lpstr>
      <vt:lpstr>Tutorial 1</vt:lpstr>
      <vt:lpstr>Tutorial 1</vt:lpstr>
      <vt:lpstr>Tutorial 1</vt:lpstr>
      <vt:lpstr>Tutorial 1</vt:lpstr>
      <vt:lpstr>Tutorial 1</vt:lpstr>
      <vt:lpstr>Tutorial 1</vt:lpstr>
      <vt:lpstr>Tutorial 1</vt:lpstr>
      <vt:lpstr>Tutorial 1</vt:lpstr>
      <vt:lpstr>Tutorial 1</vt:lpstr>
      <vt:lpstr>Tutorial 1</vt:lpstr>
      <vt:lpstr>Tutorial 1</vt:lpstr>
      <vt:lpstr>Tutorial 1</vt:lpstr>
      <vt:lpstr>Tutorial 1</vt:lpstr>
      <vt:lpstr>Tutorial 1</vt:lpstr>
      <vt:lpstr>Tutorial 1</vt:lpstr>
      <vt:lpstr>PowerPoint 프레젠테이션</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Tutorial 2</vt:lpstr>
      <vt:lpstr>PowerPoint 프레젠테이션</vt:lpstr>
      <vt:lpstr>Tutorial 3</vt:lpstr>
      <vt:lpstr>Overview</vt:lpstr>
      <vt:lpstr>Tutorial 3</vt:lpstr>
      <vt:lpstr>2nd Term Project</vt:lpstr>
      <vt:lpstr>PowerPoint 프레젠테이션</vt:lpstr>
    </vt:vector>
  </TitlesOfParts>
  <Company>University of Virginia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Larrabee</dc:title>
  <dc:creator>lcuser</dc:creator>
  <cp:lastModifiedBy>Admin</cp:lastModifiedBy>
  <cp:revision>2068</cp:revision>
  <cp:lastPrinted>2017-11-29T16:21:16Z</cp:lastPrinted>
  <dcterms:created xsi:type="dcterms:W3CDTF">2009-05-07T01:31:08Z</dcterms:created>
  <dcterms:modified xsi:type="dcterms:W3CDTF">2018-11-14T08:52:11Z</dcterms:modified>
</cp:coreProperties>
</file>